
<file path=[Content_Types].xml><?xml version="1.0" encoding="utf-8"?>
<Types xmlns="http://schemas.openxmlformats.org/package/2006/content-types">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59" r:id="rId1"/>
  </p:sldMasterIdLst>
  <p:notesMasterIdLst>
    <p:notesMasterId r:id="rId3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6" d="100"/>
          <a:sy n="106" d="100"/>
        </p:scale>
        <p:origin x="778" y="7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723900" lvl="0" indent="-228600" algn="l" rtl="0">
              <a:lnSpc>
                <a:spcPct val="115000"/>
              </a:lnSpc>
              <a:spcBef>
                <a:spcPts val="0"/>
              </a:spcBef>
              <a:spcAft>
                <a:spcPts val="0"/>
              </a:spcAft>
              <a:buClr>
                <a:srgbClr val="1D1C1D"/>
              </a:buClr>
              <a:buSzPts val="1150"/>
              <a:buNone/>
            </a:pPr>
            <a:r>
              <a:rPr lang="en" sz="1150">
                <a:solidFill>
                  <a:srgbClr val="1D1C1D"/>
                </a:solidFill>
              </a:rPr>
              <a:t>Title Slide</a:t>
            </a:r>
            <a:endParaRPr sz="1150">
              <a:solidFill>
                <a:srgbClr val="1D1C1D"/>
              </a:solidFill>
            </a:endParaRPr>
          </a:p>
          <a:p>
            <a:pPr marL="990600" lvl="0" indent="-228600" algn="l" rtl="0">
              <a:lnSpc>
                <a:spcPct val="115000"/>
              </a:lnSpc>
              <a:spcBef>
                <a:spcPts val="0"/>
              </a:spcBef>
              <a:spcAft>
                <a:spcPts val="0"/>
              </a:spcAft>
              <a:buClr>
                <a:srgbClr val="1D1C1D"/>
              </a:buClr>
              <a:buSzPts val="1150"/>
              <a:buNone/>
            </a:pPr>
            <a:r>
              <a:rPr lang="en" sz="1150">
                <a:solidFill>
                  <a:srgbClr val="1D1C1D"/>
                </a:solidFill>
              </a:rPr>
              <a:t>Include the name of the Project and Group Members</a:t>
            </a:r>
            <a:endParaRPr sz="1150">
              <a:solidFill>
                <a:srgbClr val="1D1C1D"/>
              </a:solidFill>
            </a:endParaRPr>
          </a:p>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ca8d60795f_0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ca8d60795f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ca8d60795f_0_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ca8d60795f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ca8d60795f_0_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 name="Google Shape;178;gca8d60795f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ca8d60795f_0_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ca8d60795f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cab56e1226_0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cab56e1226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ca8d60795f_0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 name="Google Shape;206;gca8d60795f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c9e74c6e02_0_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c9e74c6e02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c9e74c6e02_8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c9e74c6e02_8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ca8d60795f_2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ca8d60795f_2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ca31d72307_0_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ca31d72307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c9e74c6e02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 name="Google Shape;66;gc9e74c6e02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01625" algn="l" rtl="0">
              <a:lnSpc>
                <a:spcPct val="115000"/>
              </a:lnSpc>
              <a:spcBef>
                <a:spcPts val="0"/>
              </a:spcBef>
              <a:spcAft>
                <a:spcPts val="0"/>
              </a:spcAft>
              <a:buClr>
                <a:srgbClr val="1D1C1D"/>
              </a:buClr>
              <a:buSzPts val="1150"/>
              <a:buChar char="●"/>
            </a:pPr>
            <a:r>
              <a:rPr lang="en" sz="1150">
                <a:solidFill>
                  <a:srgbClr val="1D1C1D"/>
                </a:solidFill>
              </a:rPr>
              <a:t>Define the core message or hypothesis of your project.</a:t>
            </a:r>
            <a:endParaRPr sz="1150">
              <a:solidFill>
                <a:srgbClr val="1D1C1D"/>
              </a:solidFill>
            </a:endParaRPr>
          </a:p>
          <a:p>
            <a:pPr marL="457200" lvl="0" indent="-301625" algn="l" rtl="0">
              <a:lnSpc>
                <a:spcPct val="115000"/>
              </a:lnSpc>
              <a:spcBef>
                <a:spcPts val="0"/>
              </a:spcBef>
              <a:spcAft>
                <a:spcPts val="0"/>
              </a:spcAft>
              <a:buClr>
                <a:srgbClr val="1D1C1D"/>
              </a:buClr>
              <a:buSzPts val="1150"/>
              <a:buChar char="●"/>
            </a:pPr>
            <a:r>
              <a:rPr lang="en" sz="1150">
                <a:solidFill>
                  <a:srgbClr val="1D1C1D"/>
                </a:solidFill>
              </a:rPr>
              <a:t>Describe the questions you asked, and </a:t>
            </a:r>
            <a:r>
              <a:rPr lang="en" sz="1150" i="1">
                <a:solidFill>
                  <a:srgbClr val="1D1C1D"/>
                </a:solidFill>
              </a:rPr>
              <a:t>why</a:t>
            </a:r>
            <a:r>
              <a:rPr lang="en" sz="1150">
                <a:solidFill>
                  <a:srgbClr val="1D1C1D"/>
                </a:solidFill>
              </a:rPr>
              <a:t> you asked them</a:t>
            </a:r>
            <a:endParaRPr sz="1150">
              <a:solidFill>
                <a:srgbClr val="1D1C1D"/>
              </a:solidFill>
            </a:endParaRPr>
          </a:p>
          <a:p>
            <a:pPr marL="457200" lvl="0" indent="-301625" algn="l" rtl="0">
              <a:lnSpc>
                <a:spcPct val="115000"/>
              </a:lnSpc>
              <a:spcBef>
                <a:spcPts val="0"/>
              </a:spcBef>
              <a:spcAft>
                <a:spcPts val="0"/>
              </a:spcAft>
              <a:buClr>
                <a:srgbClr val="1D1C1D"/>
              </a:buClr>
              <a:buSzPts val="1150"/>
              <a:buChar char="●"/>
            </a:pPr>
            <a:r>
              <a:rPr lang="en" sz="1150">
                <a:solidFill>
                  <a:srgbClr val="1D1C1D"/>
                </a:solidFill>
              </a:rPr>
              <a:t>Describe whether you were able to answer these questions to your satisfaction, and briefly summarize your findings</a:t>
            </a:r>
            <a:endParaRPr sz="1150">
              <a:solidFill>
                <a:srgbClr val="1D1C1D"/>
              </a:solidFill>
            </a:endParaRPr>
          </a:p>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gc9e74c6e02_0_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9" name="Google Shape;289;gc9e74c6e02_0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c9ebab76c0_1_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1" name="Google Shape;301;gc9ebab76c0_1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c9ebab76c0_1_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 name="Google Shape;315;gc9ebab76c0_1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gc9ebab76c0_1_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c9ebab76c0_1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c9e74c6e02_0_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 name="Google Shape;340;gc9e74c6e02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990600" lvl="0" indent="-228600" algn="l" rtl="0">
              <a:lnSpc>
                <a:spcPct val="115000"/>
              </a:lnSpc>
              <a:spcBef>
                <a:spcPts val="0"/>
              </a:spcBef>
              <a:spcAft>
                <a:spcPts val="0"/>
              </a:spcAft>
              <a:buClr>
                <a:srgbClr val="1D1C1D"/>
              </a:buClr>
              <a:buSzPts val="1150"/>
              <a:buNone/>
            </a:pPr>
            <a:r>
              <a:rPr lang="en" sz="1150">
                <a:solidFill>
                  <a:srgbClr val="1D1C1D"/>
                </a:solidFill>
              </a:rPr>
              <a:t>Discuss your findings. Did you find what you expected to find? If not, why not? What inferences or general conclusions can you draw from your analysis?</a:t>
            </a:r>
            <a:endParaRPr sz="1150">
              <a:solidFill>
                <a:srgbClr val="1D1C1D"/>
              </a:solidFill>
            </a:endParaRPr>
          </a:p>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c9e74c6e02_0_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 name="Google Shape;355;gc9e74c6e02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cab56e1226_0_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 name="Google Shape;361;gcab56e1226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990600" lvl="0" indent="-228600" algn="l" rtl="0">
              <a:lnSpc>
                <a:spcPct val="115000"/>
              </a:lnSpc>
              <a:spcBef>
                <a:spcPts val="0"/>
              </a:spcBef>
              <a:spcAft>
                <a:spcPts val="0"/>
              </a:spcAft>
              <a:buClr>
                <a:srgbClr val="1D1C1D"/>
              </a:buClr>
              <a:buSzPts val="1150"/>
              <a:buNone/>
            </a:pPr>
            <a:r>
              <a:rPr lang="en" sz="1150">
                <a:solidFill>
                  <a:srgbClr val="1D1C1D"/>
                </a:solidFill>
              </a:rPr>
              <a:t>Discuss your findings. Did you find what you expected to find? If not, why not? What inferences or general conclusions can you draw from your analysis?</a:t>
            </a:r>
            <a:endParaRPr sz="1150">
              <a:solidFill>
                <a:srgbClr val="1D1C1D"/>
              </a:solidFill>
            </a:endParaRPr>
          </a:p>
          <a:p>
            <a:pPr marL="457200" lvl="0" indent="-228600" algn="l" rtl="0">
              <a:lnSpc>
                <a:spcPct val="115000"/>
              </a:lnSpc>
              <a:spcBef>
                <a:spcPts val="0"/>
              </a:spcBef>
              <a:spcAft>
                <a:spcPts val="0"/>
              </a:spcAft>
              <a:buClr>
                <a:schemeClr val="dk1"/>
              </a:buClr>
              <a:buSzPts val="1386"/>
              <a:buFont typeface="Times New Roman"/>
              <a:buNone/>
            </a:pPr>
            <a:r>
              <a:rPr lang="en" sz="1386">
                <a:solidFill>
                  <a:schemeClr val="dk1"/>
                </a:solidFill>
                <a:latin typeface="Times New Roman"/>
                <a:ea typeface="Times New Roman"/>
                <a:cs typeface="Times New Roman"/>
                <a:sym typeface="Times New Roman"/>
              </a:rPr>
              <a:t>Possible explanation: </a:t>
            </a:r>
            <a:endParaRPr sz="1386">
              <a:solidFill>
                <a:schemeClr val="dk1"/>
              </a:solidFill>
              <a:latin typeface="Times New Roman"/>
              <a:ea typeface="Times New Roman"/>
              <a:cs typeface="Times New Roman"/>
              <a:sym typeface="Times New Roman"/>
            </a:endParaRPr>
          </a:p>
          <a:p>
            <a:pPr marL="1371600" lvl="0" indent="-316614" algn="l" rtl="0">
              <a:lnSpc>
                <a:spcPct val="115000"/>
              </a:lnSpc>
              <a:spcBef>
                <a:spcPts val="0"/>
              </a:spcBef>
              <a:spcAft>
                <a:spcPts val="0"/>
              </a:spcAft>
              <a:buClr>
                <a:schemeClr val="dk1"/>
              </a:buClr>
              <a:buSzPts val="1386"/>
              <a:buFont typeface="Times New Roman"/>
              <a:buChar char="➔"/>
            </a:pPr>
            <a:r>
              <a:rPr lang="en" sz="1386">
                <a:solidFill>
                  <a:schemeClr val="dk1"/>
                </a:solidFill>
                <a:latin typeface="Times New Roman"/>
                <a:ea typeface="Times New Roman"/>
                <a:cs typeface="Times New Roman"/>
                <a:sym typeface="Times New Roman"/>
              </a:rPr>
              <a:t>Male dominated industry recovered faster than female dominated industry </a:t>
            </a:r>
            <a:endParaRPr sz="1386">
              <a:solidFill>
                <a:schemeClr val="dk1"/>
              </a:solidFill>
              <a:latin typeface="Times New Roman"/>
              <a:ea typeface="Times New Roman"/>
              <a:cs typeface="Times New Roman"/>
              <a:sym typeface="Times New Roman"/>
            </a:endParaRPr>
          </a:p>
          <a:p>
            <a:pPr marL="1371600" lvl="0" indent="-316614" algn="l" rtl="0">
              <a:lnSpc>
                <a:spcPct val="115000"/>
              </a:lnSpc>
              <a:spcBef>
                <a:spcPts val="0"/>
              </a:spcBef>
              <a:spcAft>
                <a:spcPts val="0"/>
              </a:spcAft>
              <a:buClr>
                <a:schemeClr val="dk1"/>
              </a:buClr>
              <a:buSzPts val="1386"/>
              <a:buFont typeface="Times New Roman"/>
              <a:buChar char="➔"/>
            </a:pPr>
            <a:r>
              <a:rPr lang="en" sz="1386">
                <a:solidFill>
                  <a:schemeClr val="dk1"/>
                </a:solidFill>
                <a:latin typeface="Times New Roman"/>
                <a:ea typeface="Times New Roman"/>
                <a:cs typeface="Times New Roman"/>
                <a:sym typeface="Times New Roman"/>
              </a:rPr>
              <a:t>More females are unwilling to return back to work due to family commitments during school holidays and Christmas season</a:t>
            </a:r>
            <a:endParaRPr sz="1386">
              <a:solidFill>
                <a:schemeClr val="dk1"/>
              </a:solidFill>
              <a:latin typeface="Times New Roman"/>
              <a:ea typeface="Times New Roman"/>
              <a:cs typeface="Times New Roman"/>
              <a:sym typeface="Times New Roman"/>
            </a:endParaRPr>
          </a:p>
          <a:p>
            <a:pPr marL="1371600" lvl="0" indent="-316614" algn="l" rtl="0">
              <a:lnSpc>
                <a:spcPct val="115000"/>
              </a:lnSpc>
              <a:spcBef>
                <a:spcPts val="0"/>
              </a:spcBef>
              <a:spcAft>
                <a:spcPts val="0"/>
              </a:spcAft>
              <a:buClr>
                <a:schemeClr val="dk1"/>
              </a:buClr>
              <a:buSzPts val="1386"/>
              <a:buFont typeface="Times New Roman"/>
              <a:buChar char="➔"/>
            </a:pPr>
            <a:r>
              <a:rPr lang="en" sz="1386">
                <a:solidFill>
                  <a:schemeClr val="dk1"/>
                </a:solidFill>
                <a:latin typeface="Times New Roman"/>
                <a:ea typeface="Times New Roman"/>
                <a:cs typeface="Times New Roman"/>
                <a:sym typeface="Times New Roman"/>
              </a:rPr>
              <a:t>Job structure changed that no longer needed certain professions (might affect more females than males) </a:t>
            </a:r>
            <a:endParaRPr sz="1386">
              <a:solidFill>
                <a:schemeClr val="dk1"/>
              </a:solidFill>
              <a:latin typeface="Times New Roman"/>
              <a:ea typeface="Times New Roman"/>
              <a:cs typeface="Times New Roman"/>
              <a:sym typeface="Times New Roman"/>
            </a:endParaRPr>
          </a:p>
          <a:p>
            <a:pPr marL="0" lvl="0" indent="0" algn="l" rtl="0">
              <a:spcBef>
                <a:spcPts val="0"/>
              </a:spcBef>
              <a:spcAft>
                <a:spcPts val="0"/>
              </a:spcAft>
              <a:buClr>
                <a:schemeClr val="dk1"/>
              </a:buClr>
              <a:buSzPts val="1100"/>
              <a:buFont typeface="Arial"/>
              <a:buNone/>
            </a:pPr>
            <a:endParaRPr sz="966">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sz="1800">
              <a:solidFill>
                <a:srgbClr val="595959"/>
              </a:solidFill>
            </a:endParaRPr>
          </a:p>
          <a:p>
            <a:pPr marL="0" lvl="0" indent="0" algn="l" rtl="0">
              <a:lnSpc>
                <a:spcPct val="115000"/>
              </a:lnSpc>
              <a:spcBef>
                <a:spcPts val="1200"/>
              </a:spcBef>
              <a:spcAft>
                <a:spcPts val="0"/>
              </a:spcAft>
              <a:buNone/>
            </a:pPr>
            <a:endParaRPr sz="1150">
              <a:solidFill>
                <a:srgbClr val="1D1C1D"/>
              </a:solidFill>
            </a:endParaRPr>
          </a:p>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gcadb4a2ad3_4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8" name="Google Shape;368;gcadb4a2ad3_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990600" lvl="0" indent="-228600" algn="l" rtl="0">
              <a:lnSpc>
                <a:spcPct val="115000"/>
              </a:lnSpc>
              <a:spcBef>
                <a:spcPts val="0"/>
              </a:spcBef>
              <a:spcAft>
                <a:spcPts val="0"/>
              </a:spcAft>
              <a:buClr>
                <a:srgbClr val="1D1C1D"/>
              </a:buClr>
              <a:buSzPts val="1150"/>
              <a:buNone/>
            </a:pPr>
            <a:r>
              <a:rPr lang="en" sz="1150">
                <a:solidFill>
                  <a:srgbClr val="1D1C1D"/>
                </a:solidFill>
              </a:rPr>
              <a:t>Discuss your findings. Did you find what you expected to find? If not, why not? What inferences or general conclusions can you draw from your analysis?</a:t>
            </a:r>
            <a:endParaRPr sz="1150">
              <a:solidFill>
                <a:srgbClr val="1D1C1D"/>
              </a:solidFill>
            </a:endParaRPr>
          </a:p>
          <a:p>
            <a:pPr marL="457200" lvl="0" indent="-228600" algn="l" rtl="0">
              <a:lnSpc>
                <a:spcPct val="115000"/>
              </a:lnSpc>
              <a:spcBef>
                <a:spcPts val="0"/>
              </a:spcBef>
              <a:spcAft>
                <a:spcPts val="0"/>
              </a:spcAft>
              <a:buClr>
                <a:schemeClr val="dk1"/>
              </a:buClr>
              <a:buSzPts val="1386"/>
              <a:buFont typeface="Times New Roman"/>
              <a:buNone/>
            </a:pPr>
            <a:r>
              <a:rPr lang="en" sz="1386">
                <a:solidFill>
                  <a:schemeClr val="dk1"/>
                </a:solidFill>
                <a:latin typeface="Times New Roman"/>
                <a:ea typeface="Times New Roman"/>
                <a:cs typeface="Times New Roman"/>
                <a:sym typeface="Times New Roman"/>
              </a:rPr>
              <a:t>Possible explanation: </a:t>
            </a:r>
            <a:endParaRPr sz="1386">
              <a:solidFill>
                <a:schemeClr val="dk1"/>
              </a:solidFill>
              <a:latin typeface="Times New Roman"/>
              <a:ea typeface="Times New Roman"/>
              <a:cs typeface="Times New Roman"/>
              <a:sym typeface="Times New Roman"/>
            </a:endParaRPr>
          </a:p>
          <a:p>
            <a:pPr marL="1371600" lvl="0" indent="-316614" algn="l" rtl="0">
              <a:lnSpc>
                <a:spcPct val="115000"/>
              </a:lnSpc>
              <a:spcBef>
                <a:spcPts val="0"/>
              </a:spcBef>
              <a:spcAft>
                <a:spcPts val="0"/>
              </a:spcAft>
              <a:buClr>
                <a:schemeClr val="dk1"/>
              </a:buClr>
              <a:buSzPts val="1386"/>
              <a:buFont typeface="Times New Roman"/>
              <a:buChar char="➔"/>
            </a:pPr>
            <a:r>
              <a:rPr lang="en" sz="1386">
                <a:solidFill>
                  <a:schemeClr val="dk1"/>
                </a:solidFill>
                <a:latin typeface="Times New Roman"/>
                <a:ea typeface="Times New Roman"/>
                <a:cs typeface="Times New Roman"/>
                <a:sym typeface="Times New Roman"/>
              </a:rPr>
              <a:t>Male dominated industry recovered faster than female dominated industry </a:t>
            </a:r>
            <a:endParaRPr sz="1386">
              <a:solidFill>
                <a:schemeClr val="dk1"/>
              </a:solidFill>
              <a:latin typeface="Times New Roman"/>
              <a:ea typeface="Times New Roman"/>
              <a:cs typeface="Times New Roman"/>
              <a:sym typeface="Times New Roman"/>
            </a:endParaRPr>
          </a:p>
          <a:p>
            <a:pPr marL="1371600" lvl="0" indent="-316614" algn="l" rtl="0">
              <a:lnSpc>
                <a:spcPct val="115000"/>
              </a:lnSpc>
              <a:spcBef>
                <a:spcPts val="0"/>
              </a:spcBef>
              <a:spcAft>
                <a:spcPts val="0"/>
              </a:spcAft>
              <a:buClr>
                <a:schemeClr val="dk1"/>
              </a:buClr>
              <a:buSzPts val="1386"/>
              <a:buFont typeface="Times New Roman"/>
              <a:buChar char="➔"/>
            </a:pPr>
            <a:r>
              <a:rPr lang="en" sz="1386">
                <a:solidFill>
                  <a:schemeClr val="dk1"/>
                </a:solidFill>
                <a:latin typeface="Times New Roman"/>
                <a:ea typeface="Times New Roman"/>
                <a:cs typeface="Times New Roman"/>
                <a:sym typeface="Times New Roman"/>
              </a:rPr>
              <a:t>More females are unwilling to return back to work due to family commitments during school holidays and Christmas season</a:t>
            </a:r>
            <a:endParaRPr sz="1386">
              <a:solidFill>
                <a:schemeClr val="dk1"/>
              </a:solidFill>
              <a:latin typeface="Times New Roman"/>
              <a:ea typeface="Times New Roman"/>
              <a:cs typeface="Times New Roman"/>
              <a:sym typeface="Times New Roman"/>
            </a:endParaRPr>
          </a:p>
          <a:p>
            <a:pPr marL="1371600" lvl="0" indent="-316614" algn="l" rtl="0">
              <a:lnSpc>
                <a:spcPct val="115000"/>
              </a:lnSpc>
              <a:spcBef>
                <a:spcPts val="0"/>
              </a:spcBef>
              <a:spcAft>
                <a:spcPts val="0"/>
              </a:spcAft>
              <a:buClr>
                <a:schemeClr val="dk1"/>
              </a:buClr>
              <a:buSzPts val="1386"/>
              <a:buFont typeface="Times New Roman"/>
              <a:buChar char="➔"/>
            </a:pPr>
            <a:r>
              <a:rPr lang="en" sz="1386">
                <a:solidFill>
                  <a:schemeClr val="dk1"/>
                </a:solidFill>
                <a:latin typeface="Times New Roman"/>
                <a:ea typeface="Times New Roman"/>
                <a:cs typeface="Times New Roman"/>
                <a:sym typeface="Times New Roman"/>
              </a:rPr>
              <a:t>Job structure changed that no longer needed certain professions (might affect more females than males) </a:t>
            </a:r>
            <a:endParaRPr sz="1386">
              <a:solidFill>
                <a:schemeClr val="dk1"/>
              </a:solidFill>
              <a:latin typeface="Times New Roman"/>
              <a:ea typeface="Times New Roman"/>
              <a:cs typeface="Times New Roman"/>
              <a:sym typeface="Times New Roman"/>
            </a:endParaRPr>
          </a:p>
          <a:p>
            <a:pPr marL="0" lvl="0" indent="0" algn="l" rtl="0">
              <a:spcBef>
                <a:spcPts val="0"/>
              </a:spcBef>
              <a:spcAft>
                <a:spcPts val="0"/>
              </a:spcAft>
              <a:buClr>
                <a:schemeClr val="dk1"/>
              </a:buClr>
              <a:buSzPts val="1100"/>
              <a:buFont typeface="Arial"/>
              <a:buNone/>
            </a:pPr>
            <a:endParaRPr sz="966">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sz="1800">
              <a:solidFill>
                <a:srgbClr val="595959"/>
              </a:solidFill>
            </a:endParaRPr>
          </a:p>
          <a:p>
            <a:pPr marL="0" lvl="0" indent="0" algn="l" rtl="0">
              <a:lnSpc>
                <a:spcPct val="115000"/>
              </a:lnSpc>
              <a:spcBef>
                <a:spcPts val="1200"/>
              </a:spcBef>
              <a:spcAft>
                <a:spcPts val="0"/>
              </a:spcAft>
              <a:buNone/>
            </a:pPr>
            <a:endParaRPr sz="1150">
              <a:solidFill>
                <a:srgbClr val="1D1C1D"/>
              </a:solidFill>
            </a:endParaRPr>
          </a:p>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c9ebab76c0_1_1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5" name="Google Shape;375;gc9ebab76c0_1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gc9ebab76c0_1_1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 name="Google Shape;383;gc9ebab76c0_1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gc9ebab76c0_1_1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 name="Google Shape;75;gc9ebab76c0_1_1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01625" algn="l" rtl="0">
              <a:lnSpc>
                <a:spcPct val="115000"/>
              </a:lnSpc>
              <a:spcBef>
                <a:spcPts val="0"/>
              </a:spcBef>
              <a:spcAft>
                <a:spcPts val="0"/>
              </a:spcAft>
              <a:buClr>
                <a:srgbClr val="1D1C1D"/>
              </a:buClr>
              <a:buSzPts val="1150"/>
              <a:buChar char="●"/>
            </a:pPr>
            <a:r>
              <a:rPr lang="en" sz="1150">
                <a:solidFill>
                  <a:srgbClr val="1D1C1D"/>
                </a:solidFill>
              </a:rPr>
              <a:t>Define the core message or hypothesis of your project.</a:t>
            </a:r>
            <a:endParaRPr sz="1150">
              <a:solidFill>
                <a:srgbClr val="1D1C1D"/>
              </a:solidFill>
            </a:endParaRPr>
          </a:p>
          <a:p>
            <a:pPr marL="457200" lvl="0" indent="-301625" algn="l" rtl="0">
              <a:lnSpc>
                <a:spcPct val="115000"/>
              </a:lnSpc>
              <a:spcBef>
                <a:spcPts val="0"/>
              </a:spcBef>
              <a:spcAft>
                <a:spcPts val="0"/>
              </a:spcAft>
              <a:buClr>
                <a:srgbClr val="1D1C1D"/>
              </a:buClr>
              <a:buSzPts val="1150"/>
              <a:buChar char="●"/>
            </a:pPr>
            <a:r>
              <a:rPr lang="en" sz="1150">
                <a:solidFill>
                  <a:srgbClr val="1D1C1D"/>
                </a:solidFill>
              </a:rPr>
              <a:t>Describe the questions you asked, and </a:t>
            </a:r>
            <a:r>
              <a:rPr lang="en" sz="1150" i="1">
                <a:solidFill>
                  <a:srgbClr val="1D1C1D"/>
                </a:solidFill>
              </a:rPr>
              <a:t>why</a:t>
            </a:r>
            <a:r>
              <a:rPr lang="en" sz="1150">
                <a:solidFill>
                  <a:srgbClr val="1D1C1D"/>
                </a:solidFill>
              </a:rPr>
              <a:t> you asked them</a:t>
            </a:r>
            <a:endParaRPr sz="1150">
              <a:solidFill>
                <a:srgbClr val="1D1C1D"/>
              </a:solidFill>
            </a:endParaRPr>
          </a:p>
          <a:p>
            <a:pPr marL="457200" lvl="0" indent="-301625" algn="l" rtl="0">
              <a:lnSpc>
                <a:spcPct val="115000"/>
              </a:lnSpc>
              <a:spcBef>
                <a:spcPts val="0"/>
              </a:spcBef>
              <a:spcAft>
                <a:spcPts val="0"/>
              </a:spcAft>
              <a:buClr>
                <a:srgbClr val="1D1C1D"/>
              </a:buClr>
              <a:buSzPts val="1150"/>
              <a:buChar char="●"/>
            </a:pPr>
            <a:r>
              <a:rPr lang="en" sz="1150">
                <a:solidFill>
                  <a:srgbClr val="1D1C1D"/>
                </a:solidFill>
              </a:rPr>
              <a:t>Describe whether you were able to answer these questions to your satisfaction, and briefly summarize your findings</a:t>
            </a:r>
            <a:endParaRPr sz="1150">
              <a:solidFill>
                <a:srgbClr val="1D1C1D"/>
              </a:solidFill>
            </a:endParaRPr>
          </a:p>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c9e74c6e02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c9e74c6e02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01625" algn="l" rtl="0">
              <a:lnSpc>
                <a:spcPct val="115000"/>
              </a:lnSpc>
              <a:spcBef>
                <a:spcPts val="0"/>
              </a:spcBef>
              <a:spcAft>
                <a:spcPts val="0"/>
              </a:spcAft>
              <a:buClr>
                <a:srgbClr val="1D1C1D"/>
              </a:buClr>
              <a:buSzPts val="1150"/>
              <a:buChar char="●"/>
            </a:pPr>
            <a:r>
              <a:rPr lang="en" sz="1150">
                <a:solidFill>
                  <a:srgbClr val="1D1C1D"/>
                </a:solidFill>
              </a:rPr>
              <a:t>Elaborate on the questions you asked, describing what kinds of data you needed to answer them, and where you found it</a:t>
            </a:r>
            <a:endParaRPr sz="1150">
              <a:solidFill>
                <a:srgbClr val="1D1C1D"/>
              </a:solidFill>
            </a:endParaRPr>
          </a:p>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c9e74c6e02_0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c9e74c6e02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01625" algn="l" rtl="0">
              <a:lnSpc>
                <a:spcPct val="115000"/>
              </a:lnSpc>
              <a:spcBef>
                <a:spcPts val="0"/>
              </a:spcBef>
              <a:spcAft>
                <a:spcPts val="0"/>
              </a:spcAft>
              <a:buClr>
                <a:srgbClr val="1D1C1D"/>
              </a:buClr>
              <a:buSzPts val="1150"/>
              <a:buChar char="●"/>
            </a:pPr>
            <a:r>
              <a:rPr lang="en" sz="1150">
                <a:solidFill>
                  <a:srgbClr val="1D1C1D"/>
                </a:solidFill>
              </a:rPr>
              <a:t>Describe the exploration and cleanup process</a:t>
            </a:r>
            <a:endParaRPr sz="1150">
              <a:solidFill>
                <a:srgbClr val="1D1C1D"/>
              </a:solidFill>
            </a:endParaRPr>
          </a:p>
          <a:p>
            <a:pPr marL="457200" lvl="0" indent="-301625" algn="l" rtl="0">
              <a:lnSpc>
                <a:spcPct val="115000"/>
              </a:lnSpc>
              <a:spcBef>
                <a:spcPts val="0"/>
              </a:spcBef>
              <a:spcAft>
                <a:spcPts val="0"/>
              </a:spcAft>
              <a:buClr>
                <a:srgbClr val="1D1C1D"/>
              </a:buClr>
              <a:buSzPts val="1150"/>
              <a:buChar char="●"/>
            </a:pPr>
            <a:r>
              <a:rPr lang="en" sz="1150">
                <a:solidFill>
                  <a:srgbClr val="1D1C1D"/>
                </a:solidFill>
              </a:rPr>
              <a:t>Discuss insights you had while exploring the data that you didn't anticipate</a:t>
            </a:r>
            <a:endParaRPr sz="1150">
              <a:solidFill>
                <a:srgbClr val="1D1C1D"/>
              </a:solidFill>
            </a:endParaRPr>
          </a:p>
          <a:p>
            <a:pPr marL="457200" lvl="0" indent="-301625" algn="l" rtl="0">
              <a:lnSpc>
                <a:spcPct val="115000"/>
              </a:lnSpc>
              <a:spcBef>
                <a:spcPts val="0"/>
              </a:spcBef>
              <a:spcAft>
                <a:spcPts val="0"/>
              </a:spcAft>
              <a:buClr>
                <a:srgbClr val="1D1C1D"/>
              </a:buClr>
              <a:buSzPts val="1150"/>
              <a:buChar char="●"/>
            </a:pPr>
            <a:r>
              <a:rPr lang="en" sz="1150">
                <a:solidFill>
                  <a:srgbClr val="1D1C1D"/>
                </a:solidFill>
              </a:rPr>
              <a:t>Discuss any problems that arose after exploring the data, and how you resolved them</a:t>
            </a:r>
            <a:endParaRPr sz="1150">
              <a:solidFill>
                <a:srgbClr val="1D1C1D"/>
              </a:solidFill>
            </a:endParaRPr>
          </a:p>
          <a:p>
            <a:pPr marL="457200" lvl="0" indent="-301625" algn="l" rtl="0">
              <a:lnSpc>
                <a:spcPct val="115000"/>
              </a:lnSpc>
              <a:spcBef>
                <a:spcPts val="0"/>
              </a:spcBef>
              <a:spcAft>
                <a:spcPts val="0"/>
              </a:spcAft>
              <a:buClr>
                <a:srgbClr val="1D1C1D"/>
              </a:buClr>
              <a:buSzPts val="1150"/>
              <a:buChar char="●"/>
            </a:pPr>
            <a:r>
              <a:rPr lang="en" sz="1150">
                <a:solidFill>
                  <a:srgbClr val="1D1C1D"/>
                </a:solidFill>
              </a:rPr>
              <a:t>Present and discuss interesting figures developed during exploration, ideally with the help of Jupyter Notebook</a:t>
            </a:r>
            <a:endParaRPr sz="1150">
              <a:solidFill>
                <a:srgbClr val="1D1C1D"/>
              </a:solidFill>
            </a:endParaRPr>
          </a:p>
          <a:p>
            <a:pPr marL="0" lvl="0" indent="0" algn="l" rtl="0">
              <a:lnSpc>
                <a:spcPct val="115000"/>
              </a:lnSpc>
              <a:spcBef>
                <a:spcPts val="0"/>
              </a:spcBef>
              <a:spcAft>
                <a:spcPts val="0"/>
              </a:spcAft>
              <a:buNone/>
            </a:pPr>
            <a:endParaRPr sz="1150">
              <a:solidFill>
                <a:srgbClr val="1D1C1D"/>
              </a:solidFill>
            </a:endParaRPr>
          </a:p>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ca31d72307_0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ca31d72307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01625" algn="l" rtl="0">
              <a:lnSpc>
                <a:spcPct val="115000"/>
              </a:lnSpc>
              <a:spcBef>
                <a:spcPts val="0"/>
              </a:spcBef>
              <a:spcAft>
                <a:spcPts val="0"/>
              </a:spcAft>
              <a:buClr>
                <a:srgbClr val="1D1C1D"/>
              </a:buClr>
              <a:buSzPts val="1150"/>
              <a:buChar char="●"/>
            </a:pPr>
            <a:r>
              <a:rPr lang="en" sz="1150">
                <a:solidFill>
                  <a:srgbClr val="1D1C1D"/>
                </a:solidFill>
              </a:rPr>
              <a:t>From this data we captured from 2010 - 2020 this shows us the trend over the last 10 years</a:t>
            </a:r>
            <a:endParaRPr sz="1150">
              <a:solidFill>
                <a:srgbClr val="1D1C1D"/>
              </a:solidFill>
            </a:endParaRPr>
          </a:p>
          <a:p>
            <a:pPr marL="457200" lvl="0" indent="-301625" algn="l" rtl="0">
              <a:lnSpc>
                <a:spcPct val="115000"/>
              </a:lnSpc>
              <a:spcBef>
                <a:spcPts val="0"/>
              </a:spcBef>
              <a:spcAft>
                <a:spcPts val="0"/>
              </a:spcAft>
              <a:buClr>
                <a:srgbClr val="1D1C1D"/>
              </a:buClr>
              <a:buSzPts val="1150"/>
              <a:buChar char="●"/>
            </a:pPr>
            <a:r>
              <a:rPr lang="en" sz="1150">
                <a:solidFill>
                  <a:srgbClr val="1D1C1D"/>
                </a:solidFill>
              </a:rPr>
              <a:t>We can see that end of 2010 the shows that this is our lowest unemployment rate</a:t>
            </a:r>
            <a:endParaRPr sz="1150">
              <a:solidFill>
                <a:srgbClr val="1D1C1D"/>
              </a:solidFill>
            </a:endParaRPr>
          </a:p>
          <a:p>
            <a:pPr marL="457200" lvl="0" indent="-301625" algn="l" rtl="0">
              <a:lnSpc>
                <a:spcPct val="115000"/>
              </a:lnSpc>
              <a:spcBef>
                <a:spcPts val="0"/>
              </a:spcBef>
              <a:spcAft>
                <a:spcPts val="0"/>
              </a:spcAft>
              <a:buClr>
                <a:srgbClr val="1D1C1D"/>
              </a:buClr>
              <a:buSzPts val="1150"/>
              <a:buChar char="●"/>
            </a:pPr>
            <a:r>
              <a:rPr lang="en" sz="1150">
                <a:solidFill>
                  <a:srgbClr val="1D1C1D"/>
                </a:solidFill>
              </a:rPr>
              <a:t>There was an increase in 2014 - 2015, followed by a steady decline in the overall unemployment rate</a:t>
            </a:r>
            <a:endParaRPr sz="1150">
              <a:solidFill>
                <a:srgbClr val="1D1C1D"/>
              </a:solidFill>
            </a:endParaRPr>
          </a:p>
          <a:p>
            <a:pPr marL="457200" lvl="0" indent="-301625" algn="l" rtl="0">
              <a:lnSpc>
                <a:spcPct val="115000"/>
              </a:lnSpc>
              <a:spcBef>
                <a:spcPts val="0"/>
              </a:spcBef>
              <a:spcAft>
                <a:spcPts val="0"/>
              </a:spcAft>
              <a:buClr>
                <a:srgbClr val="1D1C1D"/>
              </a:buClr>
              <a:buSzPts val="1150"/>
              <a:buChar char="●"/>
            </a:pPr>
            <a:r>
              <a:rPr lang="en" sz="1150">
                <a:solidFill>
                  <a:srgbClr val="1D1C1D"/>
                </a:solidFill>
              </a:rPr>
              <a:t>This data shows that for the impact of COVID was significant on the unemployment rate </a:t>
            </a:r>
            <a:endParaRPr sz="1150">
              <a:solidFill>
                <a:srgbClr val="1D1C1D"/>
              </a:solidFill>
            </a:endParaRPr>
          </a:p>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cadb4a2ad3_1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cadb4a2ad3_1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2018-2019 the unemployment was similar in the month to month comparison - this is close to the natural unemployment rate of about 5.5%</a:t>
            </a:r>
            <a:endParaRPr/>
          </a:p>
          <a:p>
            <a:pPr marL="457200" lvl="0" indent="-298450" algn="l" rtl="0">
              <a:spcBef>
                <a:spcPts val="0"/>
              </a:spcBef>
              <a:spcAft>
                <a:spcPts val="0"/>
              </a:spcAft>
              <a:buSzPts val="1100"/>
              <a:buChar char="●"/>
            </a:pPr>
            <a:r>
              <a:rPr lang="en"/>
              <a:t>Due to the impact of Covid impacted all industries, as we can see that the unemployment rate increased based on the impact of lockdown periods and </a:t>
            </a:r>
            <a:endParaRPr/>
          </a:p>
          <a:p>
            <a:pPr marL="457200" lvl="0" indent="-301625" algn="l" rtl="0">
              <a:spcBef>
                <a:spcPts val="0"/>
              </a:spcBef>
              <a:spcAft>
                <a:spcPts val="0"/>
              </a:spcAft>
              <a:buClr>
                <a:srgbClr val="1D1C1D"/>
              </a:buClr>
              <a:buSzPts val="1150"/>
              <a:buChar char="●"/>
            </a:pPr>
            <a:r>
              <a:rPr lang="en"/>
              <a:t>However overall the unemployment rate did increase rough</a:t>
            </a:r>
            <a:endParaRPr/>
          </a:p>
          <a:p>
            <a:pPr marL="457200" lvl="0" indent="-301625" algn="l" rtl="0">
              <a:lnSpc>
                <a:spcPct val="115000"/>
              </a:lnSpc>
              <a:spcBef>
                <a:spcPts val="0"/>
              </a:spcBef>
              <a:spcAft>
                <a:spcPts val="0"/>
              </a:spcAft>
              <a:buClr>
                <a:srgbClr val="1D1C1D"/>
              </a:buClr>
              <a:buSzPts val="1150"/>
              <a:buChar char="●"/>
            </a:pPr>
            <a:endParaRPr sz="1150">
              <a:solidFill>
                <a:srgbClr val="1D1C1D"/>
              </a:solidFill>
            </a:endParaRPr>
          </a:p>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c9e74c6e02_0_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c9e74c6e0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01625" algn="l" rtl="0">
              <a:lnSpc>
                <a:spcPct val="115000"/>
              </a:lnSpc>
              <a:spcBef>
                <a:spcPts val="0"/>
              </a:spcBef>
              <a:spcAft>
                <a:spcPts val="0"/>
              </a:spcAft>
              <a:buClr>
                <a:srgbClr val="1D1C1D"/>
              </a:buClr>
              <a:buSzPts val="1150"/>
              <a:buChar char="●"/>
            </a:pPr>
            <a:r>
              <a:rPr lang="en" sz="1150">
                <a:solidFill>
                  <a:srgbClr val="1D1C1D"/>
                </a:solidFill>
              </a:rPr>
              <a:t>Discuss the steps you took to analyze the data and answer each question you asked in your proposal</a:t>
            </a:r>
            <a:endParaRPr sz="1150">
              <a:solidFill>
                <a:srgbClr val="1D1C1D"/>
              </a:solidFill>
            </a:endParaRPr>
          </a:p>
          <a:p>
            <a:pPr marL="457200" lvl="0" indent="-301625" algn="l" rtl="0">
              <a:lnSpc>
                <a:spcPct val="115000"/>
              </a:lnSpc>
              <a:spcBef>
                <a:spcPts val="0"/>
              </a:spcBef>
              <a:spcAft>
                <a:spcPts val="0"/>
              </a:spcAft>
              <a:buClr>
                <a:srgbClr val="1D1C1D"/>
              </a:buClr>
              <a:buSzPts val="1150"/>
              <a:buChar char="●"/>
            </a:pPr>
            <a:r>
              <a:rPr lang="en" sz="1150">
                <a:solidFill>
                  <a:srgbClr val="1D1C1D"/>
                </a:solidFill>
              </a:rPr>
              <a:t>Present and discuss interesting figures developed during analysis, ideally with the help of Jupyter Notebook</a:t>
            </a:r>
            <a:endParaRPr sz="1150">
              <a:solidFill>
                <a:srgbClr val="1D1C1D"/>
              </a:solidFill>
            </a:endParaRPr>
          </a:p>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ca8d60795f_0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ca8d60795f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hyperlink" Target="https://bootcamps.monash.edu/data/" TargetMode="External"/><Relationship Id="rId7"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2.png"/><Relationship Id="rId10" Type="http://schemas.openxmlformats.org/officeDocument/2006/relationships/image" Target="../media/image7.png"/><Relationship Id="rId4" Type="http://schemas.openxmlformats.org/officeDocument/2006/relationships/image" Target="../media/image1.png"/><Relationship Id="rId9"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3.xml"/><Relationship Id="rId5" Type="http://schemas.openxmlformats.org/officeDocument/2006/relationships/image" Target="../media/image24.png"/><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25.gif"/><Relationship Id="rId7" Type="http://schemas.openxmlformats.org/officeDocument/2006/relationships/image" Target="../media/image29.gif"/><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8.xml"/><Relationship Id="rId1" Type="http://schemas.openxmlformats.org/officeDocument/2006/relationships/slideLayout" Target="../slideLayouts/slideLayout3.xml"/><Relationship Id="rId5" Type="http://schemas.openxmlformats.org/officeDocument/2006/relationships/image" Target="../media/image2.png"/><Relationship Id="rId4" Type="http://schemas.openxmlformats.org/officeDocument/2006/relationships/image" Target="../media/image36.png"/></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image" Target="../media/image39.png"/><Relationship Id="rId5" Type="http://schemas.openxmlformats.org/officeDocument/2006/relationships/image" Target="../media/image2.png"/><Relationship Id="rId4" Type="http://schemas.openxmlformats.org/officeDocument/2006/relationships/image" Target="../media/image38.png"/></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40.pn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3.xml"/><Relationship Id="rId5" Type="http://schemas.openxmlformats.org/officeDocument/2006/relationships/image" Target="../media/image42.png"/><Relationship Id="rId4" Type="http://schemas.openxmlformats.org/officeDocument/2006/relationships/image" Target="../media/image41.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3.xml"/><Relationship Id="rId6" Type="http://schemas.openxmlformats.org/officeDocument/2006/relationships/hyperlink" Target="https://www.theguardian.com/australia-news/australian-bureau-of-statistics" TargetMode="External"/><Relationship Id="rId5" Type="http://schemas.openxmlformats.org/officeDocument/2006/relationships/image" Target="../media/image29.gif"/><Relationship Id="rId4" Type="http://schemas.openxmlformats.org/officeDocument/2006/relationships/image" Target="../media/image43.pn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3.xml"/><Relationship Id="rId5" Type="http://schemas.openxmlformats.org/officeDocument/2006/relationships/image" Target="../media/image44.png"/><Relationship Id="rId4" Type="http://schemas.openxmlformats.org/officeDocument/2006/relationships/image" Target="../media/image29.gif"/></Relationships>
</file>

<file path=ppt/slides/_rels/slide24.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48.gif"/><Relationship Id="rId2" Type="http://schemas.openxmlformats.org/officeDocument/2006/relationships/notesSlide" Target="../notesSlides/notesSlide24.xml"/><Relationship Id="rId1" Type="http://schemas.openxmlformats.org/officeDocument/2006/relationships/slideLayout" Target="../slideLayouts/slideLayout3.xml"/><Relationship Id="rId6" Type="http://schemas.openxmlformats.org/officeDocument/2006/relationships/image" Target="../media/image2.png"/><Relationship Id="rId5" Type="http://schemas.openxmlformats.org/officeDocument/2006/relationships/image" Target="../media/image47.gif"/><Relationship Id="rId4" Type="http://schemas.openxmlformats.org/officeDocument/2006/relationships/image" Target="../media/image46.png"/></Relationships>
</file>

<file path=ppt/slides/_rels/slide2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9.gif"/></Relationships>
</file>

<file path=ppt/slides/_rels/slide4.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hyperlink" Target="https://developer.vic.gov.au/" TargetMode="External"/><Relationship Id="rId7"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10.jpg"/><Relationship Id="rId5" Type="http://schemas.openxmlformats.org/officeDocument/2006/relationships/hyperlink" Target="https://github.com/tradingeconomics" TargetMode="External"/><Relationship Id="rId4" Type="http://schemas.openxmlformats.org/officeDocument/2006/relationships/hyperlink" Target="https://developers.google.com/maps"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16.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image" Target="../media/image18.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468150" y="127275"/>
            <a:ext cx="8058600" cy="557400"/>
          </a:xfrm>
          <a:prstGeom prst="rect">
            <a:avLst/>
          </a:prstGeom>
          <a:noFill/>
        </p:spPr>
        <p:txBody>
          <a:bodyPr spcFirstLastPara="1" wrap="square" lIns="91425" tIns="91425" rIns="91425" bIns="91425" anchor="b" anchorCtr="0">
            <a:normAutofit fontScale="90000"/>
          </a:bodyPr>
          <a:lstStyle/>
          <a:p>
            <a:pPr marL="457200" lvl="0" indent="-228600" algn="l" rtl="0">
              <a:lnSpc>
                <a:spcPct val="115000"/>
              </a:lnSpc>
              <a:spcBef>
                <a:spcPts val="1200"/>
              </a:spcBef>
              <a:spcAft>
                <a:spcPts val="0"/>
              </a:spcAft>
              <a:buClr>
                <a:srgbClr val="1D1C1D"/>
              </a:buClr>
              <a:buSzPct val="113333"/>
              <a:buNone/>
            </a:pPr>
            <a:endParaRPr sz="2250" b="1" dirty="0">
              <a:highlight>
                <a:srgbClr val="FFFFFF"/>
              </a:highlight>
            </a:endParaRPr>
          </a:p>
          <a:p>
            <a:pPr marL="457200" lvl="0" indent="-228600" algn="ctr" rtl="0">
              <a:lnSpc>
                <a:spcPct val="115000"/>
              </a:lnSpc>
              <a:spcBef>
                <a:spcPts val="0"/>
              </a:spcBef>
              <a:spcAft>
                <a:spcPts val="0"/>
              </a:spcAft>
              <a:buClr>
                <a:srgbClr val="1D1C1D"/>
              </a:buClr>
              <a:buSzPct val="172321"/>
              <a:buNone/>
            </a:pPr>
            <a:r>
              <a:rPr lang="en" sz="1866" b="1" dirty="0">
                <a:solidFill>
                  <a:srgbClr val="1A0DAB"/>
                </a:solidFill>
                <a:highlight>
                  <a:srgbClr val="FFFFFF"/>
                </a:highlight>
                <a:uFill>
                  <a:noFill/>
                </a:uFill>
                <a:hlinkClick r:id="rId3">
                  <a:extLst>
                    <a:ext uri="{A12FA001-AC4F-418D-AE19-62706E023703}">
                      <ahyp:hlinkClr xmlns:ahyp="http://schemas.microsoft.com/office/drawing/2018/hyperlinkcolor" val="tx"/>
                    </a:ext>
                  </a:extLst>
                </a:hlinkClick>
              </a:rPr>
              <a:t>MONASH UNIVERSITY DATA ANALYTICS BOOT CAMP | MELBOURNE</a:t>
            </a:r>
            <a:endParaRPr sz="1866" b="1" dirty="0">
              <a:solidFill>
                <a:srgbClr val="1A0DAB"/>
              </a:solidFill>
              <a:highlight>
                <a:srgbClr val="FFFFFF"/>
              </a:highlight>
            </a:endParaRPr>
          </a:p>
        </p:txBody>
      </p:sp>
      <p:sp>
        <p:nvSpPr>
          <p:cNvPr id="55" name="Google Shape;55;p13"/>
          <p:cNvSpPr txBox="1"/>
          <p:nvPr/>
        </p:nvSpPr>
        <p:spPr>
          <a:xfrm>
            <a:off x="48950" y="851750"/>
            <a:ext cx="9095100" cy="2545282"/>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Clr>
                <a:schemeClr val="dk1"/>
              </a:buClr>
              <a:buSzPts val="1100"/>
              <a:buFont typeface="Arial"/>
              <a:buNone/>
            </a:pPr>
            <a:r>
              <a:rPr lang="en" b="1" dirty="0">
                <a:solidFill>
                  <a:srgbClr val="1D1C1D"/>
                </a:solidFill>
                <a:highlight>
                  <a:srgbClr val="FFFFFF"/>
                </a:highlight>
              </a:rPr>
              <a:t>Group Members:                                                                      </a:t>
            </a:r>
            <a:endParaRPr b="1" dirty="0">
              <a:solidFill>
                <a:srgbClr val="1D1C1D"/>
              </a:solidFill>
              <a:highlight>
                <a:srgbClr val="FFFFFF"/>
              </a:highlight>
            </a:endParaRPr>
          </a:p>
          <a:p>
            <a:pPr marL="0" lvl="0" indent="0" algn="l" rtl="0">
              <a:lnSpc>
                <a:spcPct val="115000"/>
              </a:lnSpc>
              <a:spcBef>
                <a:spcPts val="1200"/>
              </a:spcBef>
              <a:spcAft>
                <a:spcPts val="0"/>
              </a:spcAft>
              <a:buClr>
                <a:schemeClr val="dk1"/>
              </a:buClr>
              <a:buSzPts val="1100"/>
              <a:buFont typeface="Arial"/>
              <a:buNone/>
            </a:pPr>
            <a:endParaRPr lang="en" b="1" dirty="0">
              <a:solidFill>
                <a:srgbClr val="1D1C1D"/>
              </a:solidFill>
              <a:highlight>
                <a:srgbClr val="FFFFFF"/>
              </a:highlight>
            </a:endParaRPr>
          </a:p>
          <a:p>
            <a:pPr marL="0" lvl="0" indent="0" algn="l" rtl="0">
              <a:lnSpc>
                <a:spcPct val="115000"/>
              </a:lnSpc>
              <a:spcBef>
                <a:spcPts val="1200"/>
              </a:spcBef>
              <a:spcAft>
                <a:spcPts val="0"/>
              </a:spcAft>
              <a:buClr>
                <a:schemeClr val="dk1"/>
              </a:buClr>
              <a:buSzPts val="1100"/>
              <a:buFont typeface="Arial"/>
              <a:buNone/>
            </a:pPr>
            <a:endParaRPr lang="en" b="1" dirty="0">
              <a:solidFill>
                <a:srgbClr val="1D1C1D"/>
              </a:solidFill>
              <a:highlight>
                <a:srgbClr val="FFFFFF"/>
              </a:highlight>
            </a:endParaRPr>
          </a:p>
          <a:p>
            <a:pPr marL="0" lvl="0" indent="0" algn="l" rtl="0">
              <a:lnSpc>
                <a:spcPct val="115000"/>
              </a:lnSpc>
              <a:spcBef>
                <a:spcPts val="1200"/>
              </a:spcBef>
              <a:spcAft>
                <a:spcPts val="0"/>
              </a:spcAft>
              <a:buClr>
                <a:schemeClr val="dk1"/>
              </a:buClr>
              <a:buSzPts val="1100"/>
              <a:buFont typeface="Arial"/>
              <a:buNone/>
            </a:pPr>
            <a:endParaRPr b="1" dirty="0">
              <a:solidFill>
                <a:srgbClr val="1D1C1D"/>
              </a:solidFill>
              <a:highlight>
                <a:srgbClr val="FFFFFF"/>
              </a:highlight>
            </a:endParaRPr>
          </a:p>
          <a:p>
            <a:pPr marL="0" lvl="0" indent="0" algn="l" rtl="0">
              <a:lnSpc>
                <a:spcPct val="115000"/>
              </a:lnSpc>
              <a:spcBef>
                <a:spcPts val="1200"/>
              </a:spcBef>
              <a:spcAft>
                <a:spcPts val="0"/>
              </a:spcAft>
              <a:buClr>
                <a:schemeClr val="dk1"/>
              </a:buClr>
              <a:buSzPts val="1100"/>
              <a:buFont typeface="Arial"/>
              <a:buNone/>
            </a:pPr>
            <a:r>
              <a:rPr lang="en" b="1" dirty="0">
                <a:solidFill>
                  <a:srgbClr val="1D1C1D"/>
                </a:solidFill>
                <a:highlight>
                  <a:srgbClr val="FFFFFF"/>
                </a:highlight>
              </a:rPr>
              <a:t>Project Title: </a:t>
            </a:r>
            <a:r>
              <a:rPr lang="en" sz="1800" b="1" dirty="0">
                <a:solidFill>
                  <a:srgbClr val="1D1C1D"/>
                </a:solidFill>
                <a:highlight>
                  <a:srgbClr val="FFFFFF"/>
                </a:highlight>
              </a:rPr>
              <a:t> </a:t>
            </a:r>
            <a:r>
              <a:rPr lang="en" sz="2000" b="1" dirty="0">
                <a:solidFill>
                  <a:srgbClr val="1D1C1D"/>
                </a:solidFill>
                <a:highlight>
                  <a:srgbClr val="FFFFFF"/>
                </a:highlight>
              </a:rPr>
              <a:t>An Outline of Unemployment in Australia</a:t>
            </a:r>
            <a:endParaRPr sz="2000" b="1" dirty="0">
              <a:solidFill>
                <a:srgbClr val="1D1C1D"/>
              </a:solidFill>
              <a:highlight>
                <a:srgbClr val="FFFFFF"/>
              </a:highlight>
            </a:endParaRPr>
          </a:p>
          <a:p>
            <a:pPr marL="0" lvl="0" indent="0" algn="l" rtl="0">
              <a:spcBef>
                <a:spcPts val="0"/>
              </a:spcBef>
              <a:spcAft>
                <a:spcPts val="0"/>
              </a:spcAft>
              <a:buNone/>
            </a:pPr>
            <a:endParaRPr sz="1600" dirty="0"/>
          </a:p>
        </p:txBody>
      </p:sp>
      <p:pic>
        <p:nvPicPr>
          <p:cNvPr id="56" name="Google Shape;56;p13"/>
          <p:cNvPicPr preferRelativeResize="0"/>
          <p:nvPr/>
        </p:nvPicPr>
        <p:blipFill rotWithShape="1">
          <a:blip r:embed="rId4">
            <a:alphaModFix/>
          </a:blip>
          <a:srcRect l="2146" t="15546" r="2461" b="15786"/>
          <a:stretch/>
        </p:blipFill>
        <p:spPr>
          <a:xfrm>
            <a:off x="0" y="4053125"/>
            <a:ext cx="9144000" cy="1090375"/>
          </a:xfrm>
          <a:prstGeom prst="rect">
            <a:avLst/>
          </a:prstGeom>
          <a:noFill/>
          <a:ln>
            <a:noFill/>
          </a:ln>
        </p:spPr>
      </p:pic>
      <p:pic>
        <p:nvPicPr>
          <p:cNvPr id="57" name="Google Shape;57;p13"/>
          <p:cNvPicPr preferRelativeResize="0"/>
          <p:nvPr/>
        </p:nvPicPr>
        <p:blipFill>
          <a:blip r:embed="rId5">
            <a:alphaModFix/>
          </a:blip>
          <a:stretch>
            <a:fillRect/>
          </a:stretch>
        </p:blipFill>
        <p:spPr>
          <a:xfrm>
            <a:off x="0" y="684675"/>
            <a:ext cx="9143999" cy="19034"/>
          </a:xfrm>
          <a:prstGeom prst="rect">
            <a:avLst/>
          </a:prstGeom>
          <a:noFill/>
          <a:ln>
            <a:noFill/>
          </a:ln>
        </p:spPr>
      </p:pic>
      <p:pic>
        <p:nvPicPr>
          <p:cNvPr id="58" name="Google Shape;58;p13"/>
          <p:cNvPicPr preferRelativeResize="0"/>
          <p:nvPr/>
        </p:nvPicPr>
        <p:blipFill>
          <a:blip r:embed="rId5">
            <a:alphaModFix/>
          </a:blip>
          <a:stretch>
            <a:fillRect/>
          </a:stretch>
        </p:blipFill>
        <p:spPr>
          <a:xfrm>
            <a:off x="-1" y="272967"/>
            <a:ext cx="9143999" cy="19034"/>
          </a:xfrm>
          <a:prstGeom prst="rect">
            <a:avLst/>
          </a:prstGeom>
          <a:noFill/>
          <a:ln>
            <a:noFill/>
          </a:ln>
        </p:spPr>
      </p:pic>
      <p:pic>
        <p:nvPicPr>
          <p:cNvPr id="59" name="Google Shape;59;p13"/>
          <p:cNvPicPr preferRelativeResize="0"/>
          <p:nvPr/>
        </p:nvPicPr>
        <p:blipFill rotWithShape="1">
          <a:blip r:embed="rId6">
            <a:alphaModFix/>
          </a:blip>
          <a:srcRect l="11901" t="40058" r="14221" b="39536"/>
          <a:stretch/>
        </p:blipFill>
        <p:spPr>
          <a:xfrm>
            <a:off x="3769200" y="3003625"/>
            <a:ext cx="5374802" cy="1049500"/>
          </a:xfrm>
          <a:prstGeom prst="rect">
            <a:avLst/>
          </a:prstGeom>
          <a:noFill/>
          <a:ln>
            <a:noFill/>
          </a:ln>
        </p:spPr>
      </p:pic>
      <p:pic>
        <p:nvPicPr>
          <p:cNvPr id="60" name="Google Shape;60;p13"/>
          <p:cNvPicPr preferRelativeResize="0"/>
          <p:nvPr/>
        </p:nvPicPr>
        <p:blipFill>
          <a:blip r:embed="rId7">
            <a:alphaModFix/>
          </a:blip>
          <a:stretch>
            <a:fillRect/>
          </a:stretch>
        </p:blipFill>
        <p:spPr>
          <a:xfrm>
            <a:off x="2283725" y="1556675"/>
            <a:ext cx="1937306" cy="624938"/>
          </a:xfrm>
          <a:prstGeom prst="rect">
            <a:avLst/>
          </a:prstGeom>
          <a:noFill/>
          <a:ln>
            <a:noFill/>
          </a:ln>
        </p:spPr>
      </p:pic>
      <p:pic>
        <p:nvPicPr>
          <p:cNvPr id="61" name="Google Shape;61;p13"/>
          <p:cNvPicPr preferRelativeResize="0"/>
          <p:nvPr/>
        </p:nvPicPr>
        <p:blipFill>
          <a:blip r:embed="rId8">
            <a:alphaModFix/>
          </a:blip>
          <a:stretch>
            <a:fillRect/>
          </a:stretch>
        </p:blipFill>
        <p:spPr>
          <a:xfrm>
            <a:off x="4455600" y="1531672"/>
            <a:ext cx="1909188" cy="624950"/>
          </a:xfrm>
          <a:prstGeom prst="rect">
            <a:avLst/>
          </a:prstGeom>
          <a:noFill/>
          <a:ln>
            <a:noFill/>
          </a:ln>
        </p:spPr>
      </p:pic>
      <p:pic>
        <p:nvPicPr>
          <p:cNvPr id="62" name="Google Shape;62;p13"/>
          <p:cNvPicPr preferRelativeResize="0"/>
          <p:nvPr/>
        </p:nvPicPr>
        <p:blipFill>
          <a:blip r:embed="rId9">
            <a:alphaModFix/>
          </a:blip>
          <a:stretch>
            <a:fillRect/>
          </a:stretch>
        </p:blipFill>
        <p:spPr>
          <a:xfrm>
            <a:off x="6523175" y="1531675"/>
            <a:ext cx="2580625" cy="624950"/>
          </a:xfrm>
          <a:prstGeom prst="rect">
            <a:avLst/>
          </a:prstGeom>
          <a:noFill/>
          <a:ln>
            <a:noFill/>
          </a:ln>
        </p:spPr>
      </p:pic>
      <p:pic>
        <p:nvPicPr>
          <p:cNvPr id="63" name="Google Shape;63;p13"/>
          <p:cNvPicPr preferRelativeResize="0"/>
          <p:nvPr/>
        </p:nvPicPr>
        <p:blipFill>
          <a:blip r:embed="rId10">
            <a:alphaModFix/>
          </a:blip>
          <a:stretch>
            <a:fillRect/>
          </a:stretch>
        </p:blipFill>
        <p:spPr>
          <a:xfrm>
            <a:off x="152400" y="1590444"/>
            <a:ext cx="1422085" cy="5574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fade thruBlk="1"/>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pic>
        <p:nvPicPr>
          <p:cNvPr id="156" name="Google Shape;156;p22"/>
          <p:cNvPicPr preferRelativeResize="0"/>
          <p:nvPr/>
        </p:nvPicPr>
        <p:blipFill rotWithShape="1">
          <a:blip r:embed="rId3">
            <a:alphaModFix/>
          </a:blip>
          <a:srcRect l="8594" t="8882" r="7308" b="3773"/>
          <a:stretch/>
        </p:blipFill>
        <p:spPr>
          <a:xfrm>
            <a:off x="274600" y="587100"/>
            <a:ext cx="8641650" cy="4556401"/>
          </a:xfrm>
          <a:prstGeom prst="rect">
            <a:avLst/>
          </a:prstGeom>
          <a:noFill/>
          <a:ln>
            <a:noFill/>
          </a:ln>
        </p:spPr>
      </p:pic>
      <p:cxnSp>
        <p:nvCxnSpPr>
          <p:cNvPr id="157" name="Google Shape;157;p22"/>
          <p:cNvCxnSpPr/>
          <p:nvPr/>
        </p:nvCxnSpPr>
        <p:spPr>
          <a:xfrm rot="10800000" flipH="1">
            <a:off x="6046675" y="3719825"/>
            <a:ext cx="15300" cy="819000"/>
          </a:xfrm>
          <a:prstGeom prst="straightConnector1">
            <a:avLst/>
          </a:prstGeom>
          <a:noFill/>
          <a:ln w="19050" cap="flat" cmpd="sng">
            <a:solidFill>
              <a:srgbClr val="FF0000"/>
            </a:solidFill>
            <a:prstDash val="dot"/>
            <a:round/>
            <a:headEnd type="none" w="med" len="med"/>
            <a:tailEnd type="none" w="med" len="med"/>
          </a:ln>
        </p:spPr>
      </p:cxnSp>
      <p:cxnSp>
        <p:nvCxnSpPr>
          <p:cNvPr id="158" name="Google Shape;158;p22"/>
          <p:cNvCxnSpPr/>
          <p:nvPr/>
        </p:nvCxnSpPr>
        <p:spPr>
          <a:xfrm rot="10800000">
            <a:off x="7431050" y="1324175"/>
            <a:ext cx="45900" cy="3459600"/>
          </a:xfrm>
          <a:prstGeom prst="straightConnector1">
            <a:avLst/>
          </a:prstGeom>
          <a:noFill/>
          <a:ln w="19050" cap="flat" cmpd="sng">
            <a:solidFill>
              <a:srgbClr val="FF0000"/>
            </a:solidFill>
            <a:prstDash val="dot"/>
            <a:round/>
            <a:headEnd type="none" w="med" len="med"/>
            <a:tailEnd type="none" w="med" len="med"/>
          </a:ln>
        </p:spPr>
      </p:cxnSp>
      <p:cxnSp>
        <p:nvCxnSpPr>
          <p:cNvPr id="159" name="Google Shape;159;p22"/>
          <p:cNvCxnSpPr/>
          <p:nvPr/>
        </p:nvCxnSpPr>
        <p:spPr>
          <a:xfrm rot="10800000">
            <a:off x="7240625" y="964400"/>
            <a:ext cx="30000" cy="3696900"/>
          </a:xfrm>
          <a:prstGeom prst="straightConnector1">
            <a:avLst/>
          </a:prstGeom>
          <a:noFill/>
          <a:ln w="19050" cap="flat" cmpd="sng">
            <a:solidFill>
              <a:srgbClr val="FF0000"/>
            </a:solidFill>
            <a:prstDash val="dot"/>
            <a:round/>
            <a:headEnd type="none" w="med" len="med"/>
            <a:tailEnd type="none" w="med" len="med"/>
          </a:ln>
        </p:spPr>
      </p:cxnSp>
      <p:cxnSp>
        <p:nvCxnSpPr>
          <p:cNvPr id="160" name="Google Shape;160;p22"/>
          <p:cNvCxnSpPr/>
          <p:nvPr/>
        </p:nvCxnSpPr>
        <p:spPr>
          <a:xfrm rot="10800000">
            <a:off x="8035375" y="1201700"/>
            <a:ext cx="45900" cy="3459600"/>
          </a:xfrm>
          <a:prstGeom prst="straightConnector1">
            <a:avLst/>
          </a:prstGeom>
          <a:noFill/>
          <a:ln w="19050" cap="flat" cmpd="sng">
            <a:solidFill>
              <a:srgbClr val="FF0000"/>
            </a:solidFill>
            <a:prstDash val="dot"/>
            <a:round/>
            <a:headEnd type="none" w="med" len="med"/>
            <a:tailEnd type="none" w="med" len="med"/>
          </a:ln>
        </p:spPr>
      </p:cxnSp>
      <p:sp>
        <p:nvSpPr>
          <p:cNvPr id="161" name="Google Shape;161;p22"/>
          <p:cNvSpPr txBox="1">
            <a:spLocks noGrp="1"/>
          </p:cNvSpPr>
          <p:nvPr>
            <p:ph type="title"/>
          </p:nvPr>
        </p:nvSpPr>
        <p:spPr>
          <a:xfrm>
            <a:off x="0" y="76200"/>
            <a:ext cx="9144000" cy="5727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1200"/>
              </a:spcAft>
              <a:buClr>
                <a:schemeClr val="dk1"/>
              </a:buClr>
              <a:buSzPts val="990"/>
              <a:buFont typeface="Arial"/>
              <a:buNone/>
            </a:pPr>
            <a:r>
              <a:rPr lang="en" sz="1800" b="1">
                <a:solidFill>
                  <a:srgbClr val="E69138"/>
                </a:solidFill>
              </a:rPr>
              <a:t>Unemployment rate per gender between 2018 - 2020</a:t>
            </a:r>
            <a:endParaRPr sz="1800" b="1">
              <a:solidFill>
                <a:srgbClr val="E69138"/>
              </a:solidFill>
            </a:endParaRPr>
          </a:p>
        </p:txBody>
      </p:sp>
      <p:sp>
        <p:nvSpPr>
          <p:cNvPr id="162" name="Google Shape;162;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10</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2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168" name="Google Shape;168;p23"/>
          <p:cNvPicPr preferRelativeResize="0"/>
          <p:nvPr/>
        </p:nvPicPr>
        <p:blipFill>
          <a:blip r:embed="rId3">
            <a:alphaModFix/>
          </a:blip>
          <a:stretch>
            <a:fillRect/>
          </a:stretch>
        </p:blipFill>
        <p:spPr>
          <a:xfrm>
            <a:off x="311700" y="1290250"/>
            <a:ext cx="8520600" cy="3638975"/>
          </a:xfrm>
          <a:prstGeom prst="rect">
            <a:avLst/>
          </a:prstGeom>
          <a:noFill/>
          <a:ln>
            <a:noFill/>
          </a:ln>
        </p:spPr>
      </p:pic>
      <p:cxnSp>
        <p:nvCxnSpPr>
          <p:cNvPr id="169" name="Google Shape;169;p23"/>
          <p:cNvCxnSpPr/>
          <p:nvPr/>
        </p:nvCxnSpPr>
        <p:spPr>
          <a:xfrm flipH="1">
            <a:off x="2188775" y="2709525"/>
            <a:ext cx="3459900" cy="405600"/>
          </a:xfrm>
          <a:prstGeom prst="straightConnector1">
            <a:avLst/>
          </a:prstGeom>
          <a:noFill/>
          <a:ln w="38100" cap="flat" cmpd="sng">
            <a:solidFill>
              <a:srgbClr val="FF0000"/>
            </a:solidFill>
            <a:prstDash val="solid"/>
            <a:round/>
            <a:headEnd type="none" w="med" len="med"/>
            <a:tailEnd type="triangle" w="med" len="med"/>
          </a:ln>
        </p:spPr>
      </p:cxnSp>
      <p:sp>
        <p:nvSpPr>
          <p:cNvPr id="170" name="Google Shape;170;p23"/>
          <p:cNvSpPr txBox="1"/>
          <p:nvPr/>
        </p:nvSpPr>
        <p:spPr>
          <a:xfrm>
            <a:off x="5740525" y="2165925"/>
            <a:ext cx="2556600" cy="831300"/>
          </a:xfrm>
          <a:prstGeom prst="rect">
            <a:avLst/>
          </a:prstGeom>
          <a:gradFill>
            <a:gsLst>
              <a:gs pos="0">
                <a:srgbClr val="FDECDB"/>
              </a:gs>
              <a:gs pos="100000">
                <a:srgbClr val="F0A963"/>
              </a:gs>
            </a:gsLst>
            <a:lin ang="5400012" scaled="0"/>
          </a:gradFill>
          <a:ln w="9525" cap="flat" cmpd="sng">
            <a:solidFill>
              <a:srgbClr val="98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rgbClr val="1155CC"/>
                </a:solidFill>
              </a:rPr>
              <a:t>Adding a second y-axis on the right side with different measurement.</a:t>
            </a:r>
            <a:endParaRPr b="1">
              <a:solidFill>
                <a:srgbClr val="1155CC"/>
              </a:solidFill>
            </a:endParaRPr>
          </a:p>
        </p:txBody>
      </p:sp>
      <p:cxnSp>
        <p:nvCxnSpPr>
          <p:cNvPr id="171" name="Google Shape;171;p23"/>
          <p:cNvCxnSpPr/>
          <p:nvPr/>
        </p:nvCxnSpPr>
        <p:spPr>
          <a:xfrm flipH="1">
            <a:off x="2601425" y="1152475"/>
            <a:ext cx="3459900" cy="405600"/>
          </a:xfrm>
          <a:prstGeom prst="straightConnector1">
            <a:avLst/>
          </a:prstGeom>
          <a:noFill/>
          <a:ln w="38100" cap="flat" cmpd="sng">
            <a:solidFill>
              <a:srgbClr val="FF0000"/>
            </a:solidFill>
            <a:prstDash val="solid"/>
            <a:round/>
            <a:headEnd type="none" w="med" len="med"/>
            <a:tailEnd type="triangle" w="med" len="med"/>
          </a:ln>
        </p:spPr>
      </p:cxnSp>
      <p:sp>
        <p:nvSpPr>
          <p:cNvPr id="172" name="Google Shape;172;p23"/>
          <p:cNvSpPr txBox="1"/>
          <p:nvPr/>
        </p:nvSpPr>
        <p:spPr>
          <a:xfrm>
            <a:off x="6275700" y="864075"/>
            <a:ext cx="2556600" cy="831300"/>
          </a:xfrm>
          <a:prstGeom prst="rect">
            <a:avLst/>
          </a:prstGeom>
          <a:gradFill>
            <a:gsLst>
              <a:gs pos="0">
                <a:srgbClr val="FDECDB"/>
              </a:gs>
              <a:gs pos="100000">
                <a:srgbClr val="F0A963"/>
              </a:gs>
            </a:gsLst>
            <a:lin ang="5400012" scaled="0"/>
          </a:gradFill>
          <a:ln w="9525" cap="flat" cmpd="sng">
            <a:solidFill>
              <a:srgbClr val="98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rgbClr val="1155CC"/>
                </a:solidFill>
              </a:rPr>
              <a:t>Combined the line chart and bar chart for better visual presentation</a:t>
            </a:r>
            <a:endParaRPr b="1">
              <a:solidFill>
                <a:srgbClr val="1155CC"/>
              </a:solidFill>
            </a:endParaRPr>
          </a:p>
        </p:txBody>
      </p:sp>
      <p:sp>
        <p:nvSpPr>
          <p:cNvPr id="173" name="Google Shape;173;p23"/>
          <p:cNvSpPr txBox="1">
            <a:spLocks noGrp="1"/>
          </p:cNvSpPr>
          <p:nvPr>
            <p:ph type="title"/>
          </p:nvPr>
        </p:nvSpPr>
        <p:spPr>
          <a:xfrm>
            <a:off x="0" y="76200"/>
            <a:ext cx="9144000" cy="5727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1200"/>
              </a:spcAft>
              <a:buClr>
                <a:schemeClr val="dk1"/>
              </a:buClr>
              <a:buSzPts val="990"/>
              <a:buFont typeface="Arial"/>
              <a:buNone/>
            </a:pPr>
            <a:r>
              <a:rPr lang="en" sz="1800" b="1">
                <a:solidFill>
                  <a:srgbClr val="E69138"/>
                </a:solidFill>
              </a:rPr>
              <a:t>Unemployment rate and persons per gender between 2018 - 2020</a:t>
            </a:r>
            <a:endParaRPr sz="1800" b="1">
              <a:solidFill>
                <a:srgbClr val="E69138"/>
              </a:solidFill>
            </a:endParaRPr>
          </a:p>
        </p:txBody>
      </p:sp>
      <p:pic>
        <p:nvPicPr>
          <p:cNvPr id="174" name="Google Shape;174;p23"/>
          <p:cNvPicPr preferRelativeResize="0"/>
          <p:nvPr/>
        </p:nvPicPr>
        <p:blipFill>
          <a:blip r:embed="rId4">
            <a:alphaModFix/>
          </a:blip>
          <a:stretch>
            <a:fillRect/>
          </a:stretch>
        </p:blipFill>
        <p:spPr>
          <a:xfrm>
            <a:off x="0" y="532275"/>
            <a:ext cx="9143999" cy="19034"/>
          </a:xfrm>
          <a:prstGeom prst="rect">
            <a:avLst/>
          </a:prstGeom>
          <a:noFill/>
          <a:ln>
            <a:noFill/>
          </a:ln>
        </p:spPr>
      </p:pic>
      <p:sp>
        <p:nvSpPr>
          <p:cNvPr id="175" name="Google Shape;175;p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11</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2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181" name="Google Shape;181;p2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182" name="Google Shape;182;p24"/>
          <p:cNvPicPr preferRelativeResize="0"/>
          <p:nvPr/>
        </p:nvPicPr>
        <p:blipFill>
          <a:blip r:embed="rId3">
            <a:alphaModFix/>
          </a:blip>
          <a:stretch>
            <a:fillRect/>
          </a:stretch>
        </p:blipFill>
        <p:spPr>
          <a:xfrm>
            <a:off x="0" y="382700"/>
            <a:ext cx="9144001" cy="4393400"/>
          </a:xfrm>
          <a:prstGeom prst="rect">
            <a:avLst/>
          </a:prstGeom>
          <a:noFill/>
          <a:ln>
            <a:noFill/>
          </a:ln>
        </p:spPr>
      </p:pic>
      <p:sp>
        <p:nvSpPr>
          <p:cNvPr id="183" name="Google Shape;183;p24"/>
          <p:cNvSpPr txBox="1">
            <a:spLocks noGrp="1"/>
          </p:cNvSpPr>
          <p:nvPr>
            <p:ph type="title"/>
          </p:nvPr>
        </p:nvSpPr>
        <p:spPr>
          <a:xfrm>
            <a:off x="0" y="76200"/>
            <a:ext cx="9144000" cy="5727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1200"/>
              </a:spcAft>
              <a:buClr>
                <a:schemeClr val="dk1"/>
              </a:buClr>
              <a:buSzPts val="990"/>
              <a:buFont typeface="Arial"/>
              <a:buNone/>
            </a:pPr>
            <a:r>
              <a:rPr lang="en" sz="1800" b="1">
                <a:solidFill>
                  <a:srgbClr val="E69138"/>
                </a:solidFill>
              </a:rPr>
              <a:t>Unemployment rate and number of unemployed males between 2018 - 2020</a:t>
            </a:r>
            <a:endParaRPr sz="1800" b="1">
              <a:solidFill>
                <a:srgbClr val="E69138"/>
              </a:solidFill>
            </a:endParaRPr>
          </a:p>
        </p:txBody>
      </p:sp>
      <p:sp>
        <p:nvSpPr>
          <p:cNvPr id="184" name="Google Shape;184;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12</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2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190" name="Google Shape;190;p2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191" name="Google Shape;191;p25"/>
          <p:cNvPicPr preferRelativeResize="0"/>
          <p:nvPr/>
        </p:nvPicPr>
        <p:blipFill>
          <a:blip r:embed="rId3">
            <a:alphaModFix/>
          </a:blip>
          <a:stretch>
            <a:fillRect/>
          </a:stretch>
        </p:blipFill>
        <p:spPr>
          <a:xfrm>
            <a:off x="0" y="367400"/>
            <a:ext cx="9144001" cy="4638325"/>
          </a:xfrm>
          <a:prstGeom prst="rect">
            <a:avLst/>
          </a:prstGeom>
          <a:noFill/>
          <a:ln>
            <a:noFill/>
          </a:ln>
        </p:spPr>
      </p:pic>
      <p:sp>
        <p:nvSpPr>
          <p:cNvPr id="192" name="Google Shape;192;p25"/>
          <p:cNvSpPr txBox="1">
            <a:spLocks noGrp="1"/>
          </p:cNvSpPr>
          <p:nvPr>
            <p:ph type="title"/>
          </p:nvPr>
        </p:nvSpPr>
        <p:spPr>
          <a:xfrm>
            <a:off x="0" y="76200"/>
            <a:ext cx="9144000" cy="5727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1200"/>
              </a:spcAft>
              <a:buClr>
                <a:schemeClr val="dk1"/>
              </a:buClr>
              <a:buSzPts val="990"/>
              <a:buFont typeface="Arial"/>
              <a:buNone/>
            </a:pPr>
            <a:r>
              <a:rPr lang="en" sz="1800" b="1">
                <a:solidFill>
                  <a:srgbClr val="E69138"/>
                </a:solidFill>
              </a:rPr>
              <a:t>Unemployment rate and number of unemployed females between 2018 - 2020</a:t>
            </a:r>
            <a:endParaRPr sz="1800" b="1">
              <a:solidFill>
                <a:srgbClr val="E69138"/>
              </a:solidFill>
            </a:endParaRPr>
          </a:p>
        </p:txBody>
      </p:sp>
      <p:sp>
        <p:nvSpPr>
          <p:cNvPr id="193" name="Google Shape;193;p2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13</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2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199" name="Google Shape;199;p26"/>
          <p:cNvPicPr preferRelativeResize="0"/>
          <p:nvPr/>
        </p:nvPicPr>
        <p:blipFill>
          <a:blip r:embed="rId3">
            <a:alphaModFix amt="90000"/>
          </a:blip>
          <a:stretch>
            <a:fillRect/>
          </a:stretch>
        </p:blipFill>
        <p:spPr>
          <a:xfrm>
            <a:off x="0" y="1017731"/>
            <a:ext cx="9143999" cy="4051788"/>
          </a:xfrm>
          <a:prstGeom prst="rect">
            <a:avLst/>
          </a:prstGeom>
          <a:noFill/>
          <a:ln>
            <a:noFill/>
          </a:ln>
        </p:spPr>
      </p:pic>
      <p:sp>
        <p:nvSpPr>
          <p:cNvPr id="200" name="Google Shape;200;p26"/>
          <p:cNvSpPr txBox="1">
            <a:spLocks noGrp="1"/>
          </p:cNvSpPr>
          <p:nvPr>
            <p:ph type="title"/>
          </p:nvPr>
        </p:nvSpPr>
        <p:spPr>
          <a:xfrm>
            <a:off x="0" y="76200"/>
            <a:ext cx="9144000" cy="5727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1200"/>
              </a:spcAft>
              <a:buClr>
                <a:schemeClr val="dk1"/>
              </a:buClr>
              <a:buSzPts val="990"/>
              <a:buFont typeface="Arial"/>
              <a:buNone/>
            </a:pPr>
            <a:r>
              <a:rPr lang="en" sz="1800" b="1">
                <a:solidFill>
                  <a:srgbClr val="E69138"/>
                </a:solidFill>
              </a:rPr>
              <a:t>Gender distribution of unemployed persons during 2020</a:t>
            </a:r>
            <a:endParaRPr sz="1800" b="1">
              <a:solidFill>
                <a:srgbClr val="E69138"/>
              </a:solidFill>
            </a:endParaRPr>
          </a:p>
        </p:txBody>
      </p:sp>
      <p:pic>
        <p:nvPicPr>
          <p:cNvPr id="201" name="Google Shape;201;p26"/>
          <p:cNvPicPr preferRelativeResize="0"/>
          <p:nvPr/>
        </p:nvPicPr>
        <p:blipFill>
          <a:blip r:embed="rId4">
            <a:alphaModFix/>
          </a:blip>
          <a:stretch>
            <a:fillRect/>
          </a:stretch>
        </p:blipFill>
        <p:spPr>
          <a:xfrm>
            <a:off x="0" y="532275"/>
            <a:ext cx="9143999" cy="19034"/>
          </a:xfrm>
          <a:prstGeom prst="rect">
            <a:avLst/>
          </a:prstGeom>
          <a:noFill/>
          <a:ln>
            <a:noFill/>
          </a:ln>
        </p:spPr>
      </p:pic>
      <p:pic>
        <p:nvPicPr>
          <p:cNvPr id="202" name="Google Shape;202;p26"/>
          <p:cNvPicPr preferRelativeResize="0"/>
          <p:nvPr/>
        </p:nvPicPr>
        <p:blipFill>
          <a:blip r:embed="rId5">
            <a:alphaModFix amt="91000"/>
          </a:blip>
          <a:stretch>
            <a:fillRect/>
          </a:stretch>
        </p:blipFill>
        <p:spPr>
          <a:xfrm>
            <a:off x="6970200" y="2935925"/>
            <a:ext cx="2133600" cy="2133600"/>
          </a:xfrm>
          <a:prstGeom prst="rect">
            <a:avLst/>
          </a:prstGeom>
          <a:noFill/>
          <a:ln>
            <a:noFill/>
          </a:ln>
          <a:effectLst>
            <a:outerShdw blurRad="57150" dist="19050" dir="5400000" algn="bl" rotWithShape="0">
              <a:srgbClr val="000000">
                <a:alpha val="50000"/>
              </a:srgbClr>
            </a:outerShdw>
          </a:effectLst>
        </p:spPr>
      </p:pic>
      <p:sp>
        <p:nvSpPr>
          <p:cNvPr id="203" name="Google Shape;203;p2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14</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pic>
        <p:nvPicPr>
          <p:cNvPr id="208" name="Google Shape;208;p27"/>
          <p:cNvPicPr preferRelativeResize="0"/>
          <p:nvPr/>
        </p:nvPicPr>
        <p:blipFill>
          <a:blip r:embed="rId3">
            <a:alphaModFix/>
          </a:blip>
          <a:stretch>
            <a:fillRect/>
          </a:stretch>
        </p:blipFill>
        <p:spPr>
          <a:xfrm>
            <a:off x="7586200" y="341050"/>
            <a:ext cx="1557800" cy="1557800"/>
          </a:xfrm>
          <a:prstGeom prst="rect">
            <a:avLst/>
          </a:prstGeom>
          <a:noFill/>
          <a:ln>
            <a:noFill/>
          </a:ln>
        </p:spPr>
      </p:pic>
      <p:pic>
        <p:nvPicPr>
          <p:cNvPr id="209" name="Google Shape;209;p27"/>
          <p:cNvPicPr preferRelativeResize="0"/>
          <p:nvPr/>
        </p:nvPicPr>
        <p:blipFill>
          <a:blip r:embed="rId4">
            <a:alphaModFix/>
          </a:blip>
          <a:stretch>
            <a:fillRect/>
          </a:stretch>
        </p:blipFill>
        <p:spPr>
          <a:xfrm>
            <a:off x="3173713" y="1656825"/>
            <a:ext cx="3138012" cy="2354550"/>
          </a:xfrm>
          <a:prstGeom prst="rect">
            <a:avLst/>
          </a:prstGeom>
          <a:noFill/>
          <a:ln>
            <a:noFill/>
          </a:ln>
        </p:spPr>
      </p:pic>
      <p:pic>
        <p:nvPicPr>
          <p:cNvPr id="210" name="Google Shape;210;p27"/>
          <p:cNvPicPr preferRelativeResize="0"/>
          <p:nvPr/>
        </p:nvPicPr>
        <p:blipFill>
          <a:blip r:embed="rId5">
            <a:alphaModFix/>
          </a:blip>
          <a:stretch>
            <a:fillRect/>
          </a:stretch>
        </p:blipFill>
        <p:spPr>
          <a:xfrm>
            <a:off x="0" y="474550"/>
            <a:ext cx="3448775" cy="2354557"/>
          </a:xfrm>
          <a:prstGeom prst="rect">
            <a:avLst/>
          </a:prstGeom>
          <a:noFill/>
          <a:ln>
            <a:noFill/>
          </a:ln>
        </p:spPr>
      </p:pic>
      <p:pic>
        <p:nvPicPr>
          <p:cNvPr id="211" name="Google Shape;211;p27"/>
          <p:cNvPicPr preferRelativeResize="0"/>
          <p:nvPr/>
        </p:nvPicPr>
        <p:blipFill>
          <a:blip r:embed="rId6">
            <a:alphaModFix/>
          </a:blip>
          <a:stretch>
            <a:fillRect/>
          </a:stretch>
        </p:blipFill>
        <p:spPr>
          <a:xfrm>
            <a:off x="6220994" y="2571751"/>
            <a:ext cx="2923005" cy="2571750"/>
          </a:xfrm>
          <a:prstGeom prst="rect">
            <a:avLst/>
          </a:prstGeom>
          <a:noFill/>
          <a:ln>
            <a:noFill/>
          </a:ln>
        </p:spPr>
      </p:pic>
      <p:sp>
        <p:nvSpPr>
          <p:cNvPr id="212" name="Google Shape;212;p27"/>
          <p:cNvSpPr txBox="1"/>
          <p:nvPr/>
        </p:nvSpPr>
        <p:spPr>
          <a:xfrm>
            <a:off x="459250" y="3934175"/>
            <a:ext cx="25719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b="1">
                <a:solidFill>
                  <a:srgbClr val="E69138"/>
                </a:solidFill>
                <a:latin typeface="Comic Sans MS"/>
                <a:ea typeface="Comic Sans MS"/>
                <a:cs typeface="Comic Sans MS"/>
                <a:sym typeface="Comic Sans MS"/>
              </a:rPr>
              <a:t>Female unemployment </a:t>
            </a:r>
            <a:endParaRPr sz="1600" b="1">
              <a:solidFill>
                <a:srgbClr val="E69138"/>
              </a:solidFill>
              <a:latin typeface="Comic Sans MS"/>
              <a:ea typeface="Comic Sans MS"/>
              <a:cs typeface="Comic Sans MS"/>
              <a:sym typeface="Comic Sans MS"/>
            </a:endParaRPr>
          </a:p>
        </p:txBody>
      </p:sp>
      <p:sp>
        <p:nvSpPr>
          <p:cNvPr id="213" name="Google Shape;213;p27"/>
          <p:cNvSpPr txBox="1"/>
          <p:nvPr/>
        </p:nvSpPr>
        <p:spPr>
          <a:xfrm>
            <a:off x="5703350" y="816600"/>
            <a:ext cx="25719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b="1">
                <a:solidFill>
                  <a:srgbClr val="E69138"/>
                </a:solidFill>
                <a:latin typeface="Comic Sans MS"/>
                <a:ea typeface="Comic Sans MS"/>
                <a:cs typeface="Comic Sans MS"/>
                <a:sym typeface="Comic Sans MS"/>
              </a:rPr>
              <a:t>Male unemployment </a:t>
            </a:r>
            <a:endParaRPr sz="1600" b="1">
              <a:solidFill>
                <a:srgbClr val="E69138"/>
              </a:solidFill>
              <a:latin typeface="Comic Sans MS"/>
              <a:ea typeface="Comic Sans MS"/>
              <a:cs typeface="Comic Sans MS"/>
              <a:sym typeface="Comic Sans MS"/>
            </a:endParaRPr>
          </a:p>
        </p:txBody>
      </p:sp>
      <p:pic>
        <p:nvPicPr>
          <p:cNvPr id="214" name="Google Shape;214;p27"/>
          <p:cNvPicPr preferRelativeResize="0"/>
          <p:nvPr/>
        </p:nvPicPr>
        <p:blipFill>
          <a:blip r:embed="rId7">
            <a:alphaModFix/>
          </a:blip>
          <a:stretch>
            <a:fillRect/>
          </a:stretch>
        </p:blipFill>
        <p:spPr>
          <a:xfrm>
            <a:off x="2723550" y="3707275"/>
            <a:ext cx="594850" cy="884900"/>
          </a:xfrm>
          <a:prstGeom prst="rect">
            <a:avLst/>
          </a:prstGeom>
          <a:noFill/>
          <a:ln>
            <a:noFill/>
          </a:ln>
        </p:spPr>
      </p:pic>
      <p:sp>
        <p:nvSpPr>
          <p:cNvPr id="215" name="Google Shape;215;p27"/>
          <p:cNvSpPr txBox="1">
            <a:spLocks noGrp="1"/>
          </p:cNvSpPr>
          <p:nvPr>
            <p:ph type="title"/>
          </p:nvPr>
        </p:nvSpPr>
        <p:spPr>
          <a:xfrm>
            <a:off x="0" y="-76200"/>
            <a:ext cx="9144000" cy="5727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1200"/>
              </a:spcAft>
              <a:buClr>
                <a:schemeClr val="dk1"/>
              </a:buClr>
              <a:buSzPts val="990"/>
              <a:buFont typeface="Arial"/>
              <a:buNone/>
            </a:pPr>
            <a:r>
              <a:rPr lang="en" sz="1800" b="1">
                <a:solidFill>
                  <a:srgbClr val="E69138"/>
                </a:solidFill>
              </a:rPr>
              <a:t>Gender distribution of unemployed persons during 2020</a:t>
            </a:r>
            <a:endParaRPr sz="1800" b="1">
              <a:solidFill>
                <a:srgbClr val="E69138"/>
              </a:solidFill>
            </a:endParaRPr>
          </a:p>
        </p:txBody>
      </p:sp>
      <p:pic>
        <p:nvPicPr>
          <p:cNvPr id="216" name="Google Shape;216;p27"/>
          <p:cNvPicPr preferRelativeResize="0"/>
          <p:nvPr/>
        </p:nvPicPr>
        <p:blipFill>
          <a:blip r:embed="rId8">
            <a:alphaModFix/>
          </a:blip>
          <a:stretch>
            <a:fillRect/>
          </a:stretch>
        </p:blipFill>
        <p:spPr>
          <a:xfrm>
            <a:off x="0" y="456075"/>
            <a:ext cx="9143999" cy="19034"/>
          </a:xfrm>
          <a:prstGeom prst="rect">
            <a:avLst/>
          </a:prstGeom>
          <a:noFill/>
          <a:ln>
            <a:noFill/>
          </a:ln>
        </p:spPr>
      </p:pic>
      <p:sp>
        <p:nvSpPr>
          <p:cNvPr id="217" name="Google Shape;217;p2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15</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pic>
        <p:nvPicPr>
          <p:cNvPr id="222" name="Google Shape;222;p28"/>
          <p:cNvPicPr preferRelativeResize="0"/>
          <p:nvPr/>
        </p:nvPicPr>
        <p:blipFill rotWithShape="1">
          <a:blip r:embed="rId3">
            <a:alphaModFix/>
          </a:blip>
          <a:srcRect t="37949"/>
          <a:stretch/>
        </p:blipFill>
        <p:spPr>
          <a:xfrm>
            <a:off x="228600" y="705100"/>
            <a:ext cx="8959927" cy="4404699"/>
          </a:xfrm>
          <a:prstGeom prst="rect">
            <a:avLst/>
          </a:prstGeom>
          <a:noFill/>
          <a:ln>
            <a:noFill/>
          </a:ln>
        </p:spPr>
      </p:pic>
      <p:pic>
        <p:nvPicPr>
          <p:cNvPr id="223" name="Google Shape;223;p28"/>
          <p:cNvPicPr preferRelativeResize="0"/>
          <p:nvPr/>
        </p:nvPicPr>
        <p:blipFill>
          <a:blip r:embed="rId4">
            <a:alphaModFix/>
          </a:blip>
          <a:stretch>
            <a:fillRect/>
          </a:stretch>
        </p:blipFill>
        <p:spPr>
          <a:xfrm>
            <a:off x="0" y="684675"/>
            <a:ext cx="9143999" cy="19034"/>
          </a:xfrm>
          <a:prstGeom prst="rect">
            <a:avLst/>
          </a:prstGeom>
          <a:noFill/>
          <a:ln>
            <a:noFill/>
          </a:ln>
        </p:spPr>
      </p:pic>
      <p:sp>
        <p:nvSpPr>
          <p:cNvPr id="224" name="Google Shape;224;p28"/>
          <p:cNvSpPr txBox="1">
            <a:spLocks noGrp="1"/>
          </p:cNvSpPr>
          <p:nvPr>
            <p:ph type="title"/>
          </p:nvPr>
        </p:nvSpPr>
        <p:spPr>
          <a:xfrm>
            <a:off x="0" y="76200"/>
            <a:ext cx="9144000" cy="5727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0"/>
              </a:spcAft>
              <a:buClr>
                <a:schemeClr val="dk1"/>
              </a:buClr>
              <a:buSzPts val="990"/>
              <a:buFont typeface="Arial"/>
              <a:buNone/>
            </a:pPr>
            <a:r>
              <a:rPr lang="en" sz="1800" b="1">
                <a:solidFill>
                  <a:srgbClr val="E69138"/>
                </a:solidFill>
              </a:rPr>
              <a:t>Section 3: The impact of COVID19 on unemployment by states</a:t>
            </a:r>
            <a:endParaRPr sz="1800" b="1">
              <a:solidFill>
                <a:srgbClr val="E69138"/>
              </a:solidFill>
            </a:endParaRPr>
          </a:p>
          <a:p>
            <a:pPr marL="0" lvl="0" indent="0" algn="l" rtl="0">
              <a:lnSpc>
                <a:spcPct val="115000"/>
              </a:lnSpc>
              <a:spcBef>
                <a:spcPts val="1200"/>
              </a:spcBef>
              <a:spcAft>
                <a:spcPts val="1200"/>
              </a:spcAft>
              <a:buClr>
                <a:schemeClr val="dk1"/>
              </a:buClr>
              <a:buSzPts val="990"/>
              <a:buFont typeface="Arial"/>
              <a:buNone/>
            </a:pPr>
            <a:endParaRPr sz="1800" b="1">
              <a:solidFill>
                <a:srgbClr val="E69138"/>
              </a:solidFill>
            </a:endParaRPr>
          </a:p>
        </p:txBody>
      </p:sp>
      <p:sp>
        <p:nvSpPr>
          <p:cNvPr id="225" name="Google Shape;225;p2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16</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29"/>
          <p:cNvSpPr txBox="1">
            <a:spLocks noGrp="1"/>
          </p:cNvSpPr>
          <p:nvPr>
            <p:ph type="title"/>
          </p:nvPr>
        </p:nvSpPr>
        <p:spPr>
          <a:xfrm>
            <a:off x="0" y="76200"/>
            <a:ext cx="9144000" cy="5727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0"/>
              </a:spcAft>
              <a:buClr>
                <a:schemeClr val="dk1"/>
              </a:buClr>
              <a:buSzPts val="990"/>
              <a:buFont typeface="Arial"/>
              <a:buNone/>
            </a:pPr>
            <a:r>
              <a:rPr lang="en" sz="1800" b="1">
                <a:solidFill>
                  <a:srgbClr val="E69138"/>
                </a:solidFill>
              </a:rPr>
              <a:t>Section 3: Unemployment rate by states in 2020 on a map</a:t>
            </a:r>
            <a:endParaRPr sz="1800" b="1">
              <a:solidFill>
                <a:srgbClr val="E69138"/>
              </a:solidFill>
            </a:endParaRPr>
          </a:p>
          <a:p>
            <a:pPr marL="0" lvl="0" indent="0" algn="ctr" rtl="0">
              <a:lnSpc>
                <a:spcPct val="115000"/>
              </a:lnSpc>
              <a:spcBef>
                <a:spcPts val="1200"/>
              </a:spcBef>
              <a:spcAft>
                <a:spcPts val="1200"/>
              </a:spcAft>
              <a:buClr>
                <a:schemeClr val="dk1"/>
              </a:buClr>
              <a:buSzPts val="990"/>
              <a:buFont typeface="Arial"/>
              <a:buNone/>
            </a:pPr>
            <a:endParaRPr sz="1800" b="1">
              <a:solidFill>
                <a:srgbClr val="E69138"/>
              </a:solidFill>
            </a:endParaRPr>
          </a:p>
        </p:txBody>
      </p:sp>
      <p:pic>
        <p:nvPicPr>
          <p:cNvPr id="231" name="Google Shape;231;p29"/>
          <p:cNvPicPr preferRelativeResize="0"/>
          <p:nvPr/>
        </p:nvPicPr>
        <p:blipFill rotWithShape="1">
          <a:blip r:embed="rId3">
            <a:alphaModFix/>
          </a:blip>
          <a:srcRect l="21912" r="33980"/>
          <a:stretch/>
        </p:blipFill>
        <p:spPr>
          <a:xfrm>
            <a:off x="4016375" y="803950"/>
            <a:ext cx="5127624" cy="4219950"/>
          </a:xfrm>
          <a:prstGeom prst="rect">
            <a:avLst/>
          </a:prstGeom>
          <a:noFill/>
          <a:ln>
            <a:noFill/>
          </a:ln>
        </p:spPr>
      </p:pic>
      <p:grpSp>
        <p:nvGrpSpPr>
          <p:cNvPr id="232" name="Google Shape;232;p29"/>
          <p:cNvGrpSpPr/>
          <p:nvPr/>
        </p:nvGrpSpPr>
        <p:grpSpPr>
          <a:xfrm>
            <a:off x="35016" y="3094422"/>
            <a:ext cx="3905159" cy="1768640"/>
            <a:chOff x="35016" y="3323022"/>
            <a:chExt cx="3905159" cy="1768640"/>
          </a:xfrm>
        </p:grpSpPr>
        <p:grpSp>
          <p:nvGrpSpPr>
            <p:cNvPr id="233" name="Google Shape;233;p29"/>
            <p:cNvGrpSpPr/>
            <p:nvPr/>
          </p:nvGrpSpPr>
          <p:grpSpPr>
            <a:xfrm>
              <a:off x="35016" y="3323022"/>
              <a:ext cx="3706894" cy="1768640"/>
              <a:chOff x="234200" y="1703225"/>
              <a:chExt cx="3472826" cy="1656961"/>
            </a:xfrm>
          </p:grpSpPr>
          <p:pic>
            <p:nvPicPr>
              <p:cNvPr id="234" name="Google Shape;234;p29"/>
              <p:cNvPicPr preferRelativeResize="0"/>
              <p:nvPr/>
            </p:nvPicPr>
            <p:blipFill rotWithShape="1">
              <a:blip r:embed="rId4">
                <a:alphaModFix/>
              </a:blip>
              <a:srcRect r="30468" b="11567"/>
              <a:stretch/>
            </p:blipFill>
            <p:spPr>
              <a:xfrm>
                <a:off x="234200" y="1703225"/>
                <a:ext cx="2599949" cy="1653450"/>
              </a:xfrm>
              <a:prstGeom prst="rect">
                <a:avLst/>
              </a:prstGeom>
              <a:noFill/>
              <a:ln>
                <a:noFill/>
              </a:ln>
            </p:spPr>
          </p:pic>
          <p:pic>
            <p:nvPicPr>
              <p:cNvPr id="235" name="Google Shape;235;p29"/>
              <p:cNvPicPr preferRelativeResize="0"/>
              <p:nvPr/>
            </p:nvPicPr>
            <p:blipFill rotWithShape="1">
              <a:blip r:embed="rId4">
                <a:alphaModFix/>
              </a:blip>
              <a:srcRect l="76656" b="11567"/>
              <a:stretch/>
            </p:blipFill>
            <p:spPr>
              <a:xfrm>
                <a:off x="2834150" y="1706736"/>
                <a:ext cx="872876" cy="1653450"/>
              </a:xfrm>
              <a:prstGeom prst="rect">
                <a:avLst/>
              </a:prstGeom>
              <a:noFill/>
              <a:ln>
                <a:noFill/>
              </a:ln>
            </p:spPr>
          </p:pic>
        </p:grpSp>
        <p:pic>
          <p:nvPicPr>
            <p:cNvPr id="236" name="Google Shape;236;p29"/>
            <p:cNvPicPr preferRelativeResize="0"/>
            <p:nvPr/>
          </p:nvPicPr>
          <p:blipFill rotWithShape="1">
            <a:blip r:embed="rId5">
              <a:alphaModFix/>
            </a:blip>
            <a:srcRect l="7910" t="12599" b="12268"/>
            <a:stretch/>
          </p:blipFill>
          <p:spPr>
            <a:xfrm rot="10800000">
              <a:off x="3665700" y="3490350"/>
              <a:ext cx="274475" cy="1567425"/>
            </a:xfrm>
            <a:prstGeom prst="rect">
              <a:avLst/>
            </a:prstGeom>
            <a:noFill/>
            <a:ln>
              <a:noFill/>
            </a:ln>
          </p:spPr>
        </p:pic>
      </p:grpSp>
      <p:pic>
        <p:nvPicPr>
          <p:cNvPr id="237" name="Google Shape;237;p29"/>
          <p:cNvPicPr preferRelativeResize="0"/>
          <p:nvPr/>
        </p:nvPicPr>
        <p:blipFill>
          <a:blip r:embed="rId6">
            <a:alphaModFix/>
          </a:blip>
          <a:stretch>
            <a:fillRect/>
          </a:stretch>
        </p:blipFill>
        <p:spPr>
          <a:xfrm>
            <a:off x="12700" y="1165638"/>
            <a:ext cx="3981350" cy="1503175"/>
          </a:xfrm>
          <a:prstGeom prst="rect">
            <a:avLst/>
          </a:prstGeom>
          <a:noFill/>
          <a:ln>
            <a:noFill/>
          </a:ln>
        </p:spPr>
      </p:pic>
      <p:pic>
        <p:nvPicPr>
          <p:cNvPr id="238" name="Google Shape;238;p29"/>
          <p:cNvPicPr preferRelativeResize="0"/>
          <p:nvPr/>
        </p:nvPicPr>
        <p:blipFill>
          <a:blip r:embed="rId7">
            <a:alphaModFix/>
          </a:blip>
          <a:stretch>
            <a:fillRect/>
          </a:stretch>
        </p:blipFill>
        <p:spPr>
          <a:xfrm>
            <a:off x="0" y="532275"/>
            <a:ext cx="9143999" cy="19034"/>
          </a:xfrm>
          <a:prstGeom prst="rect">
            <a:avLst/>
          </a:prstGeom>
          <a:noFill/>
          <a:ln>
            <a:noFill/>
          </a:ln>
        </p:spPr>
      </p:pic>
      <p:sp>
        <p:nvSpPr>
          <p:cNvPr id="239" name="Google Shape;239;p2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17</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grpSp>
        <p:nvGrpSpPr>
          <p:cNvPr id="244" name="Google Shape;244;p30"/>
          <p:cNvGrpSpPr/>
          <p:nvPr/>
        </p:nvGrpSpPr>
        <p:grpSpPr>
          <a:xfrm>
            <a:off x="2020125" y="1687250"/>
            <a:ext cx="384000" cy="307800"/>
            <a:chOff x="690975" y="1736975"/>
            <a:chExt cx="384000" cy="307800"/>
          </a:xfrm>
        </p:grpSpPr>
        <p:sp>
          <p:nvSpPr>
            <p:cNvPr id="245" name="Google Shape;245;p30"/>
            <p:cNvSpPr txBox="1"/>
            <p:nvPr/>
          </p:nvSpPr>
          <p:spPr>
            <a:xfrm>
              <a:off x="690975" y="1736975"/>
              <a:ext cx="3840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solidFill>
                    <a:schemeClr val="dk1"/>
                  </a:solidFill>
                </a:rPr>
                <a:t>****</a:t>
              </a:r>
              <a:endParaRPr/>
            </a:p>
          </p:txBody>
        </p:sp>
        <p:sp>
          <p:nvSpPr>
            <p:cNvPr id="246" name="Google Shape;246;p30"/>
            <p:cNvSpPr/>
            <p:nvPr/>
          </p:nvSpPr>
          <p:spPr>
            <a:xfrm rot="5400000">
              <a:off x="805650" y="1877075"/>
              <a:ext cx="102300" cy="232200"/>
            </a:xfrm>
            <a:prstGeom prst="leftBracket">
              <a:avLst>
                <a:gd name="adj" fmla="val 8333"/>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47" name="Google Shape;247;p30"/>
          <p:cNvPicPr preferRelativeResize="0"/>
          <p:nvPr/>
        </p:nvPicPr>
        <p:blipFill>
          <a:blip r:embed="rId3">
            <a:alphaModFix/>
          </a:blip>
          <a:stretch>
            <a:fillRect/>
          </a:stretch>
        </p:blipFill>
        <p:spPr>
          <a:xfrm>
            <a:off x="182575" y="717725"/>
            <a:ext cx="8801849" cy="3545625"/>
          </a:xfrm>
          <a:prstGeom prst="rect">
            <a:avLst/>
          </a:prstGeom>
          <a:noFill/>
          <a:ln>
            <a:noFill/>
          </a:ln>
        </p:spPr>
      </p:pic>
      <p:sp>
        <p:nvSpPr>
          <p:cNvPr id="248" name="Google Shape;248;p30"/>
          <p:cNvSpPr txBox="1">
            <a:spLocks noGrp="1"/>
          </p:cNvSpPr>
          <p:nvPr>
            <p:ph type="title"/>
          </p:nvPr>
        </p:nvSpPr>
        <p:spPr>
          <a:xfrm>
            <a:off x="0" y="76200"/>
            <a:ext cx="9144000" cy="5727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0"/>
              </a:spcAft>
              <a:buClr>
                <a:schemeClr val="dk1"/>
              </a:buClr>
              <a:buSzPts val="990"/>
              <a:buFont typeface="Arial"/>
              <a:buNone/>
            </a:pPr>
            <a:r>
              <a:rPr lang="en" sz="1800" b="1">
                <a:solidFill>
                  <a:srgbClr val="E69138"/>
                </a:solidFill>
              </a:rPr>
              <a:t>Section 3: Unemployment rate by states in 2020</a:t>
            </a:r>
            <a:endParaRPr sz="1800" b="1">
              <a:solidFill>
                <a:srgbClr val="E69138"/>
              </a:solidFill>
            </a:endParaRPr>
          </a:p>
          <a:p>
            <a:pPr marL="0" lvl="0" indent="0" algn="ctr" rtl="0">
              <a:lnSpc>
                <a:spcPct val="115000"/>
              </a:lnSpc>
              <a:spcBef>
                <a:spcPts val="1200"/>
              </a:spcBef>
              <a:spcAft>
                <a:spcPts val="1200"/>
              </a:spcAft>
              <a:buClr>
                <a:schemeClr val="dk1"/>
              </a:buClr>
              <a:buSzPts val="990"/>
              <a:buFont typeface="Arial"/>
              <a:buNone/>
            </a:pPr>
            <a:endParaRPr sz="1800" b="1">
              <a:solidFill>
                <a:srgbClr val="E69138"/>
              </a:solidFill>
            </a:endParaRPr>
          </a:p>
        </p:txBody>
      </p:sp>
      <p:pic>
        <p:nvPicPr>
          <p:cNvPr id="249" name="Google Shape;249;p30"/>
          <p:cNvPicPr preferRelativeResize="0"/>
          <p:nvPr/>
        </p:nvPicPr>
        <p:blipFill>
          <a:blip r:embed="rId4">
            <a:alphaModFix/>
          </a:blip>
          <a:stretch>
            <a:fillRect/>
          </a:stretch>
        </p:blipFill>
        <p:spPr>
          <a:xfrm>
            <a:off x="371775" y="4337642"/>
            <a:ext cx="8405199" cy="700433"/>
          </a:xfrm>
          <a:prstGeom prst="rect">
            <a:avLst/>
          </a:prstGeom>
          <a:noFill/>
          <a:ln>
            <a:noFill/>
          </a:ln>
        </p:spPr>
      </p:pic>
      <p:pic>
        <p:nvPicPr>
          <p:cNvPr id="250" name="Google Shape;250;p30"/>
          <p:cNvPicPr preferRelativeResize="0"/>
          <p:nvPr/>
        </p:nvPicPr>
        <p:blipFill>
          <a:blip r:embed="rId5">
            <a:alphaModFix/>
          </a:blip>
          <a:stretch>
            <a:fillRect/>
          </a:stretch>
        </p:blipFill>
        <p:spPr>
          <a:xfrm>
            <a:off x="0" y="532275"/>
            <a:ext cx="9143999" cy="19034"/>
          </a:xfrm>
          <a:prstGeom prst="rect">
            <a:avLst/>
          </a:prstGeom>
          <a:noFill/>
          <a:ln>
            <a:noFill/>
          </a:ln>
        </p:spPr>
      </p:pic>
      <p:sp>
        <p:nvSpPr>
          <p:cNvPr id="251" name="Google Shape;251;p3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18</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pic>
        <p:nvPicPr>
          <p:cNvPr id="256" name="Google Shape;256;p31"/>
          <p:cNvPicPr preferRelativeResize="0"/>
          <p:nvPr/>
        </p:nvPicPr>
        <p:blipFill>
          <a:blip r:embed="rId3">
            <a:alphaModFix/>
          </a:blip>
          <a:stretch>
            <a:fillRect/>
          </a:stretch>
        </p:blipFill>
        <p:spPr>
          <a:xfrm>
            <a:off x="3457150" y="797974"/>
            <a:ext cx="5568701" cy="3456150"/>
          </a:xfrm>
          <a:prstGeom prst="rect">
            <a:avLst/>
          </a:prstGeom>
          <a:noFill/>
          <a:ln>
            <a:noFill/>
          </a:ln>
        </p:spPr>
      </p:pic>
      <p:pic>
        <p:nvPicPr>
          <p:cNvPr id="257" name="Google Shape;257;p31"/>
          <p:cNvPicPr preferRelativeResize="0"/>
          <p:nvPr/>
        </p:nvPicPr>
        <p:blipFill>
          <a:blip r:embed="rId4">
            <a:alphaModFix/>
          </a:blip>
          <a:stretch>
            <a:fillRect/>
          </a:stretch>
        </p:blipFill>
        <p:spPr>
          <a:xfrm>
            <a:off x="184600" y="4254125"/>
            <a:ext cx="6206924" cy="889375"/>
          </a:xfrm>
          <a:prstGeom prst="rect">
            <a:avLst/>
          </a:prstGeom>
          <a:noFill/>
          <a:ln>
            <a:noFill/>
          </a:ln>
        </p:spPr>
      </p:pic>
      <p:sp>
        <p:nvSpPr>
          <p:cNvPr id="258" name="Google Shape;258;p31"/>
          <p:cNvSpPr/>
          <p:nvPr/>
        </p:nvSpPr>
        <p:spPr>
          <a:xfrm rot="5400000">
            <a:off x="4714975" y="1236575"/>
            <a:ext cx="102300" cy="232200"/>
          </a:xfrm>
          <a:prstGeom prst="leftBracket">
            <a:avLst>
              <a:gd name="adj" fmla="val 8333"/>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31"/>
          <p:cNvSpPr txBox="1"/>
          <p:nvPr/>
        </p:nvSpPr>
        <p:spPr>
          <a:xfrm>
            <a:off x="6831625" y="4330325"/>
            <a:ext cx="26691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a:t>**** p &lt; 0.001</a:t>
            </a:r>
            <a:endParaRPr sz="2500"/>
          </a:p>
        </p:txBody>
      </p:sp>
      <p:sp>
        <p:nvSpPr>
          <p:cNvPr id="260" name="Google Shape;260;p31"/>
          <p:cNvSpPr txBox="1"/>
          <p:nvPr/>
        </p:nvSpPr>
        <p:spPr>
          <a:xfrm>
            <a:off x="4596899" y="1117718"/>
            <a:ext cx="3840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solidFill>
                  <a:schemeClr val="dk1"/>
                </a:solidFill>
              </a:rPr>
              <a:t>****</a:t>
            </a:r>
            <a:endParaRPr/>
          </a:p>
        </p:txBody>
      </p:sp>
      <p:grpSp>
        <p:nvGrpSpPr>
          <p:cNvPr id="261" name="Google Shape;261;p31"/>
          <p:cNvGrpSpPr/>
          <p:nvPr/>
        </p:nvGrpSpPr>
        <p:grpSpPr>
          <a:xfrm>
            <a:off x="4001325" y="1687250"/>
            <a:ext cx="384000" cy="307800"/>
            <a:chOff x="690975" y="1736975"/>
            <a:chExt cx="384000" cy="307800"/>
          </a:xfrm>
        </p:grpSpPr>
        <p:sp>
          <p:nvSpPr>
            <p:cNvPr id="262" name="Google Shape;262;p31"/>
            <p:cNvSpPr txBox="1"/>
            <p:nvPr/>
          </p:nvSpPr>
          <p:spPr>
            <a:xfrm>
              <a:off x="690975" y="1736975"/>
              <a:ext cx="3840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solidFill>
                    <a:schemeClr val="dk1"/>
                  </a:solidFill>
                </a:rPr>
                <a:t>****</a:t>
              </a:r>
              <a:endParaRPr/>
            </a:p>
          </p:txBody>
        </p:sp>
        <p:sp>
          <p:nvSpPr>
            <p:cNvPr id="263" name="Google Shape;263;p31"/>
            <p:cNvSpPr/>
            <p:nvPr/>
          </p:nvSpPr>
          <p:spPr>
            <a:xfrm rot="5400000">
              <a:off x="805650" y="1877075"/>
              <a:ext cx="102300" cy="232200"/>
            </a:xfrm>
            <a:prstGeom prst="leftBracket">
              <a:avLst>
                <a:gd name="adj" fmla="val 8333"/>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4" name="Google Shape;264;p31"/>
          <p:cNvGrpSpPr/>
          <p:nvPr/>
        </p:nvGrpSpPr>
        <p:grpSpPr>
          <a:xfrm>
            <a:off x="5181325" y="943625"/>
            <a:ext cx="384000" cy="307800"/>
            <a:chOff x="690975" y="1736975"/>
            <a:chExt cx="384000" cy="307800"/>
          </a:xfrm>
        </p:grpSpPr>
        <p:sp>
          <p:nvSpPr>
            <p:cNvPr id="265" name="Google Shape;265;p31"/>
            <p:cNvSpPr txBox="1"/>
            <p:nvPr/>
          </p:nvSpPr>
          <p:spPr>
            <a:xfrm>
              <a:off x="690975" y="1736975"/>
              <a:ext cx="3840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solidFill>
                    <a:schemeClr val="dk1"/>
                  </a:solidFill>
                </a:rPr>
                <a:t>****</a:t>
              </a:r>
              <a:endParaRPr/>
            </a:p>
          </p:txBody>
        </p:sp>
        <p:sp>
          <p:nvSpPr>
            <p:cNvPr id="266" name="Google Shape;266;p31"/>
            <p:cNvSpPr/>
            <p:nvPr/>
          </p:nvSpPr>
          <p:spPr>
            <a:xfrm rot="5400000">
              <a:off x="805650" y="1877075"/>
              <a:ext cx="102300" cy="232200"/>
            </a:xfrm>
            <a:prstGeom prst="leftBracket">
              <a:avLst>
                <a:gd name="adj" fmla="val 8333"/>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7" name="Google Shape;267;p31"/>
          <p:cNvGrpSpPr/>
          <p:nvPr/>
        </p:nvGrpSpPr>
        <p:grpSpPr>
          <a:xfrm>
            <a:off x="5864725" y="867425"/>
            <a:ext cx="384000" cy="307800"/>
            <a:chOff x="690975" y="1736975"/>
            <a:chExt cx="384000" cy="307800"/>
          </a:xfrm>
        </p:grpSpPr>
        <p:sp>
          <p:nvSpPr>
            <p:cNvPr id="268" name="Google Shape;268;p31"/>
            <p:cNvSpPr txBox="1"/>
            <p:nvPr/>
          </p:nvSpPr>
          <p:spPr>
            <a:xfrm>
              <a:off x="690975" y="1736975"/>
              <a:ext cx="3840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solidFill>
                    <a:schemeClr val="dk1"/>
                  </a:solidFill>
                </a:rPr>
                <a:t>****</a:t>
              </a:r>
              <a:endParaRPr/>
            </a:p>
          </p:txBody>
        </p:sp>
        <p:sp>
          <p:nvSpPr>
            <p:cNvPr id="269" name="Google Shape;269;p31"/>
            <p:cNvSpPr/>
            <p:nvPr/>
          </p:nvSpPr>
          <p:spPr>
            <a:xfrm rot="5400000">
              <a:off x="805650" y="1877075"/>
              <a:ext cx="102300" cy="232200"/>
            </a:xfrm>
            <a:prstGeom prst="leftBracket">
              <a:avLst>
                <a:gd name="adj" fmla="val 8333"/>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0" name="Google Shape;270;p31"/>
          <p:cNvGrpSpPr/>
          <p:nvPr/>
        </p:nvGrpSpPr>
        <p:grpSpPr>
          <a:xfrm>
            <a:off x="6464000" y="818856"/>
            <a:ext cx="384000" cy="346206"/>
            <a:chOff x="690975" y="1698119"/>
            <a:chExt cx="384000" cy="346206"/>
          </a:xfrm>
        </p:grpSpPr>
        <p:sp>
          <p:nvSpPr>
            <p:cNvPr id="271" name="Google Shape;271;p31"/>
            <p:cNvSpPr txBox="1"/>
            <p:nvPr/>
          </p:nvSpPr>
          <p:spPr>
            <a:xfrm>
              <a:off x="690975" y="1698119"/>
              <a:ext cx="3840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solidFill>
                    <a:schemeClr val="dk1"/>
                  </a:solidFill>
                </a:rPr>
                <a:t> ns</a:t>
              </a:r>
              <a:endParaRPr/>
            </a:p>
          </p:txBody>
        </p:sp>
        <p:sp>
          <p:nvSpPr>
            <p:cNvPr id="272" name="Google Shape;272;p31"/>
            <p:cNvSpPr/>
            <p:nvPr/>
          </p:nvSpPr>
          <p:spPr>
            <a:xfrm rot="5400000">
              <a:off x="805650" y="1877075"/>
              <a:ext cx="102300" cy="232200"/>
            </a:xfrm>
            <a:prstGeom prst="leftBracket">
              <a:avLst>
                <a:gd name="adj" fmla="val 8333"/>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3" name="Google Shape;273;p31"/>
          <p:cNvGrpSpPr/>
          <p:nvPr/>
        </p:nvGrpSpPr>
        <p:grpSpPr>
          <a:xfrm>
            <a:off x="7084850" y="791225"/>
            <a:ext cx="384000" cy="307800"/>
            <a:chOff x="690975" y="1736975"/>
            <a:chExt cx="384000" cy="307800"/>
          </a:xfrm>
        </p:grpSpPr>
        <p:sp>
          <p:nvSpPr>
            <p:cNvPr id="274" name="Google Shape;274;p31"/>
            <p:cNvSpPr txBox="1"/>
            <p:nvPr/>
          </p:nvSpPr>
          <p:spPr>
            <a:xfrm>
              <a:off x="690975" y="1736975"/>
              <a:ext cx="3840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solidFill>
                    <a:schemeClr val="dk1"/>
                  </a:solidFill>
                </a:rPr>
                <a:t>****</a:t>
              </a:r>
              <a:endParaRPr/>
            </a:p>
          </p:txBody>
        </p:sp>
        <p:sp>
          <p:nvSpPr>
            <p:cNvPr id="275" name="Google Shape;275;p31"/>
            <p:cNvSpPr/>
            <p:nvPr/>
          </p:nvSpPr>
          <p:spPr>
            <a:xfrm rot="5400000">
              <a:off x="805650" y="1877075"/>
              <a:ext cx="102300" cy="232200"/>
            </a:xfrm>
            <a:prstGeom prst="leftBracket">
              <a:avLst>
                <a:gd name="adj" fmla="val 8333"/>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6" name="Google Shape;276;p31"/>
          <p:cNvGrpSpPr/>
          <p:nvPr/>
        </p:nvGrpSpPr>
        <p:grpSpPr>
          <a:xfrm>
            <a:off x="7700843" y="715025"/>
            <a:ext cx="384000" cy="307800"/>
            <a:chOff x="690975" y="1736975"/>
            <a:chExt cx="384000" cy="307800"/>
          </a:xfrm>
        </p:grpSpPr>
        <p:sp>
          <p:nvSpPr>
            <p:cNvPr id="277" name="Google Shape;277;p31"/>
            <p:cNvSpPr txBox="1"/>
            <p:nvPr/>
          </p:nvSpPr>
          <p:spPr>
            <a:xfrm>
              <a:off x="690975" y="1736975"/>
              <a:ext cx="3840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solidFill>
                    <a:schemeClr val="dk1"/>
                  </a:solidFill>
                </a:rPr>
                <a:t>****</a:t>
              </a:r>
              <a:endParaRPr/>
            </a:p>
          </p:txBody>
        </p:sp>
        <p:sp>
          <p:nvSpPr>
            <p:cNvPr id="278" name="Google Shape;278;p31"/>
            <p:cNvSpPr/>
            <p:nvPr/>
          </p:nvSpPr>
          <p:spPr>
            <a:xfrm rot="5400000">
              <a:off x="805650" y="1877075"/>
              <a:ext cx="102300" cy="232200"/>
            </a:xfrm>
            <a:prstGeom prst="leftBracket">
              <a:avLst>
                <a:gd name="adj" fmla="val 8333"/>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 name="Google Shape;279;p31"/>
          <p:cNvGrpSpPr/>
          <p:nvPr/>
        </p:nvGrpSpPr>
        <p:grpSpPr>
          <a:xfrm>
            <a:off x="8326550" y="638825"/>
            <a:ext cx="384000" cy="307800"/>
            <a:chOff x="690975" y="1736975"/>
            <a:chExt cx="384000" cy="307800"/>
          </a:xfrm>
        </p:grpSpPr>
        <p:sp>
          <p:nvSpPr>
            <p:cNvPr id="280" name="Google Shape;280;p31"/>
            <p:cNvSpPr txBox="1"/>
            <p:nvPr/>
          </p:nvSpPr>
          <p:spPr>
            <a:xfrm>
              <a:off x="690975" y="1736975"/>
              <a:ext cx="3840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solidFill>
                    <a:schemeClr val="dk1"/>
                  </a:solidFill>
                </a:rPr>
                <a:t>****</a:t>
              </a:r>
              <a:endParaRPr/>
            </a:p>
          </p:txBody>
        </p:sp>
        <p:sp>
          <p:nvSpPr>
            <p:cNvPr id="281" name="Google Shape;281;p31"/>
            <p:cNvSpPr/>
            <p:nvPr/>
          </p:nvSpPr>
          <p:spPr>
            <a:xfrm rot="5400000">
              <a:off x="805650" y="1877075"/>
              <a:ext cx="102300" cy="232200"/>
            </a:xfrm>
            <a:prstGeom prst="leftBracket">
              <a:avLst>
                <a:gd name="adj" fmla="val 8333"/>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2" name="Google Shape;282;p31"/>
          <p:cNvSpPr txBox="1">
            <a:spLocks noGrp="1"/>
          </p:cNvSpPr>
          <p:nvPr>
            <p:ph type="title"/>
          </p:nvPr>
        </p:nvSpPr>
        <p:spPr>
          <a:xfrm>
            <a:off x="0" y="76200"/>
            <a:ext cx="9144000" cy="5727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1200"/>
              </a:spcAft>
              <a:buClr>
                <a:schemeClr val="dk1"/>
              </a:buClr>
              <a:buSzPts val="990"/>
              <a:buFont typeface="Arial"/>
              <a:buNone/>
            </a:pPr>
            <a:r>
              <a:rPr lang="en" sz="1800" b="1">
                <a:solidFill>
                  <a:srgbClr val="E69138"/>
                </a:solidFill>
              </a:rPr>
              <a:t>Section 3: The impact of COVID19 on unemployment rate by states</a:t>
            </a:r>
            <a:endParaRPr sz="1800" b="1">
              <a:solidFill>
                <a:srgbClr val="E69138"/>
              </a:solidFill>
            </a:endParaRPr>
          </a:p>
        </p:txBody>
      </p:sp>
      <p:pic>
        <p:nvPicPr>
          <p:cNvPr id="283" name="Google Shape;283;p31"/>
          <p:cNvPicPr preferRelativeResize="0"/>
          <p:nvPr/>
        </p:nvPicPr>
        <p:blipFill>
          <a:blip r:embed="rId5">
            <a:alphaModFix/>
          </a:blip>
          <a:stretch>
            <a:fillRect/>
          </a:stretch>
        </p:blipFill>
        <p:spPr>
          <a:xfrm>
            <a:off x="0" y="532275"/>
            <a:ext cx="9143999" cy="19034"/>
          </a:xfrm>
          <a:prstGeom prst="rect">
            <a:avLst/>
          </a:prstGeom>
          <a:noFill/>
          <a:ln>
            <a:noFill/>
          </a:ln>
        </p:spPr>
      </p:pic>
      <p:pic>
        <p:nvPicPr>
          <p:cNvPr id="284" name="Google Shape;284;p31"/>
          <p:cNvPicPr preferRelativeResize="0"/>
          <p:nvPr/>
        </p:nvPicPr>
        <p:blipFill>
          <a:blip r:embed="rId6">
            <a:alphaModFix/>
          </a:blip>
          <a:stretch>
            <a:fillRect/>
          </a:stretch>
        </p:blipFill>
        <p:spPr>
          <a:xfrm>
            <a:off x="280275" y="1196387"/>
            <a:ext cx="2911054" cy="1940663"/>
          </a:xfrm>
          <a:prstGeom prst="rect">
            <a:avLst/>
          </a:prstGeom>
          <a:noFill/>
          <a:ln>
            <a:noFill/>
          </a:ln>
        </p:spPr>
      </p:pic>
      <p:sp>
        <p:nvSpPr>
          <p:cNvPr id="285" name="Google Shape;285;p31"/>
          <p:cNvSpPr txBox="1"/>
          <p:nvPr/>
        </p:nvSpPr>
        <p:spPr>
          <a:xfrm>
            <a:off x="401250" y="3137050"/>
            <a:ext cx="2669100" cy="677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a:t>Data follows a normal distribution</a:t>
            </a:r>
            <a:endParaRPr sz="1600"/>
          </a:p>
        </p:txBody>
      </p:sp>
      <p:sp>
        <p:nvSpPr>
          <p:cNvPr id="286" name="Google Shape;286;p3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19</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Google Shape;68;p14"/>
          <p:cNvSpPr txBox="1">
            <a:spLocks noGrp="1"/>
          </p:cNvSpPr>
          <p:nvPr>
            <p:ph type="title"/>
          </p:nvPr>
        </p:nvSpPr>
        <p:spPr>
          <a:xfrm>
            <a:off x="0" y="111975"/>
            <a:ext cx="8520600" cy="5727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2235" b="1">
                <a:solidFill>
                  <a:srgbClr val="1D1C1D"/>
                </a:solidFill>
                <a:highlight>
                  <a:srgbClr val="FFFFFF"/>
                </a:highlight>
              </a:rPr>
              <a:t>Motivation &amp; Summary Slide</a:t>
            </a:r>
            <a:endParaRPr sz="2235" b="1">
              <a:solidFill>
                <a:srgbClr val="1D1C1D"/>
              </a:solidFill>
              <a:highlight>
                <a:srgbClr val="FFFFFF"/>
              </a:highlight>
            </a:endParaRPr>
          </a:p>
          <a:p>
            <a:pPr marL="0" lvl="0" indent="0" algn="l" rtl="0">
              <a:spcBef>
                <a:spcPts val="0"/>
              </a:spcBef>
              <a:spcAft>
                <a:spcPts val="0"/>
              </a:spcAft>
              <a:buSzPts val="990"/>
              <a:buNone/>
            </a:pPr>
            <a:endParaRPr sz="2720" b="1"/>
          </a:p>
        </p:txBody>
      </p:sp>
      <p:pic>
        <p:nvPicPr>
          <p:cNvPr id="69" name="Google Shape;69;p14"/>
          <p:cNvPicPr preferRelativeResize="0"/>
          <p:nvPr/>
        </p:nvPicPr>
        <p:blipFill>
          <a:blip r:embed="rId3">
            <a:alphaModFix/>
          </a:blip>
          <a:stretch>
            <a:fillRect/>
          </a:stretch>
        </p:blipFill>
        <p:spPr>
          <a:xfrm>
            <a:off x="1706851" y="884513"/>
            <a:ext cx="5215099" cy="3374476"/>
          </a:xfrm>
          <a:prstGeom prst="rect">
            <a:avLst/>
          </a:prstGeom>
          <a:noFill/>
          <a:ln>
            <a:noFill/>
          </a:ln>
        </p:spPr>
      </p:pic>
      <p:pic>
        <p:nvPicPr>
          <p:cNvPr id="70" name="Google Shape;70;p14"/>
          <p:cNvPicPr preferRelativeResize="0"/>
          <p:nvPr/>
        </p:nvPicPr>
        <p:blipFill>
          <a:blip r:embed="rId4">
            <a:alphaModFix/>
          </a:blip>
          <a:stretch>
            <a:fillRect/>
          </a:stretch>
        </p:blipFill>
        <p:spPr>
          <a:xfrm>
            <a:off x="0" y="684675"/>
            <a:ext cx="9143999" cy="19034"/>
          </a:xfrm>
          <a:prstGeom prst="rect">
            <a:avLst/>
          </a:prstGeom>
          <a:noFill/>
          <a:ln>
            <a:noFill/>
          </a:ln>
        </p:spPr>
      </p:pic>
      <p:sp>
        <p:nvSpPr>
          <p:cNvPr id="71" name="Google Shape;71;p14"/>
          <p:cNvSpPr txBox="1">
            <a:spLocks noGrp="1"/>
          </p:cNvSpPr>
          <p:nvPr>
            <p:ph type="body" idx="1"/>
          </p:nvPr>
        </p:nvSpPr>
        <p:spPr>
          <a:xfrm>
            <a:off x="174800" y="820000"/>
            <a:ext cx="8889900" cy="4049700"/>
          </a:xfrm>
          <a:prstGeom prst="rect">
            <a:avLst/>
          </a:prstGeom>
        </p:spPr>
        <p:txBody>
          <a:bodyPr spcFirstLastPara="1" wrap="square" lIns="91425" tIns="91425" rIns="91425" bIns="91425" anchor="t" anchorCtr="0">
            <a:normAutofit/>
          </a:bodyPr>
          <a:lstStyle/>
          <a:p>
            <a:pPr marL="0" lvl="0" indent="0" algn="l" rtl="0">
              <a:spcBef>
                <a:spcPts val="1200"/>
              </a:spcBef>
              <a:spcAft>
                <a:spcPts val="0"/>
              </a:spcAft>
              <a:buNone/>
            </a:pPr>
            <a:r>
              <a:rPr lang="en" sz="1650">
                <a:solidFill>
                  <a:schemeClr val="dk1"/>
                </a:solidFill>
                <a:highlight>
                  <a:srgbClr val="FFFFFF"/>
                </a:highlight>
              </a:rPr>
              <a:t>In this project, we examine overall unemployment in Australia, with special focus to the last three years. </a:t>
            </a:r>
            <a:endParaRPr sz="1650">
              <a:solidFill>
                <a:schemeClr val="dk1"/>
              </a:solidFill>
              <a:highlight>
                <a:srgbClr val="FFFFFF"/>
              </a:highlight>
            </a:endParaRPr>
          </a:p>
          <a:p>
            <a:pPr marL="0" lvl="0" indent="0" algn="l" rtl="0">
              <a:spcBef>
                <a:spcPts val="1200"/>
              </a:spcBef>
              <a:spcAft>
                <a:spcPts val="0"/>
              </a:spcAft>
              <a:buNone/>
            </a:pPr>
            <a:endParaRPr sz="1150">
              <a:solidFill>
                <a:schemeClr val="dk1"/>
              </a:solidFill>
              <a:highlight>
                <a:srgbClr val="FFFFFF"/>
              </a:highlight>
            </a:endParaRPr>
          </a:p>
          <a:p>
            <a:pPr marL="0" lvl="0" indent="0" algn="l" rtl="0">
              <a:spcBef>
                <a:spcPts val="1200"/>
              </a:spcBef>
              <a:spcAft>
                <a:spcPts val="0"/>
              </a:spcAft>
              <a:buNone/>
            </a:pPr>
            <a:endParaRPr sz="1150">
              <a:solidFill>
                <a:schemeClr val="dk1"/>
              </a:solidFill>
              <a:highlight>
                <a:srgbClr val="FFFFFF"/>
              </a:highlight>
            </a:endParaRPr>
          </a:p>
          <a:p>
            <a:pPr marL="0" lvl="0" indent="0" algn="l" rtl="0">
              <a:spcBef>
                <a:spcPts val="1200"/>
              </a:spcBef>
              <a:spcAft>
                <a:spcPts val="0"/>
              </a:spcAft>
              <a:buNone/>
            </a:pPr>
            <a:endParaRPr sz="1150">
              <a:solidFill>
                <a:schemeClr val="dk1"/>
              </a:solidFill>
              <a:highlight>
                <a:srgbClr val="FFFFFF"/>
              </a:highlight>
            </a:endParaRPr>
          </a:p>
          <a:p>
            <a:pPr marL="0" lvl="0" indent="0" algn="l" rtl="0">
              <a:spcBef>
                <a:spcPts val="1200"/>
              </a:spcBef>
              <a:spcAft>
                <a:spcPts val="0"/>
              </a:spcAft>
              <a:buNone/>
            </a:pPr>
            <a:endParaRPr sz="1150">
              <a:solidFill>
                <a:schemeClr val="dk1"/>
              </a:solidFill>
              <a:highlight>
                <a:srgbClr val="FFFFFF"/>
              </a:highlight>
            </a:endParaRPr>
          </a:p>
          <a:p>
            <a:pPr marL="0" lvl="0" indent="0" algn="l" rtl="0">
              <a:spcBef>
                <a:spcPts val="1200"/>
              </a:spcBef>
              <a:spcAft>
                <a:spcPts val="0"/>
              </a:spcAft>
              <a:buNone/>
            </a:pPr>
            <a:endParaRPr sz="1150">
              <a:solidFill>
                <a:schemeClr val="dk1"/>
              </a:solidFill>
              <a:highlight>
                <a:srgbClr val="FFFFFF"/>
              </a:highlight>
            </a:endParaRPr>
          </a:p>
          <a:p>
            <a:pPr marL="0" lvl="0" indent="0" algn="l" rtl="0">
              <a:spcBef>
                <a:spcPts val="1200"/>
              </a:spcBef>
              <a:spcAft>
                <a:spcPts val="0"/>
              </a:spcAft>
              <a:buNone/>
            </a:pPr>
            <a:endParaRPr sz="1150">
              <a:solidFill>
                <a:schemeClr val="dk1"/>
              </a:solidFill>
              <a:highlight>
                <a:srgbClr val="FFFFFF"/>
              </a:highlight>
            </a:endParaRPr>
          </a:p>
          <a:p>
            <a:pPr marL="0" lvl="0" indent="0" algn="l" rtl="0">
              <a:spcBef>
                <a:spcPts val="1200"/>
              </a:spcBef>
              <a:spcAft>
                <a:spcPts val="0"/>
              </a:spcAft>
              <a:buNone/>
            </a:pPr>
            <a:endParaRPr sz="1350">
              <a:solidFill>
                <a:schemeClr val="dk1"/>
              </a:solidFill>
              <a:highlight>
                <a:srgbClr val="FFFFFF"/>
              </a:highlight>
            </a:endParaRPr>
          </a:p>
          <a:p>
            <a:pPr marL="0" lvl="0" indent="0" algn="ctr" rtl="0">
              <a:spcBef>
                <a:spcPts val="1200"/>
              </a:spcBef>
              <a:spcAft>
                <a:spcPts val="0"/>
              </a:spcAft>
              <a:buNone/>
            </a:pPr>
            <a:r>
              <a:rPr lang="en" sz="1650">
                <a:solidFill>
                  <a:schemeClr val="dk1"/>
                </a:solidFill>
                <a:highlight>
                  <a:srgbClr val="FFFFFF"/>
                </a:highlight>
              </a:rPr>
              <a:t>Aim: to analyse the impact of the COVID-19 crises in the unemployment rate in Australia.</a:t>
            </a:r>
            <a:endParaRPr sz="1650"/>
          </a:p>
        </p:txBody>
      </p:sp>
      <p:sp>
        <p:nvSpPr>
          <p:cNvPr id="72" name="Google Shape;72;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p32"/>
          <p:cNvSpPr txBox="1">
            <a:spLocks noGrp="1"/>
          </p:cNvSpPr>
          <p:nvPr>
            <p:ph type="title"/>
          </p:nvPr>
        </p:nvSpPr>
        <p:spPr>
          <a:xfrm>
            <a:off x="0" y="0"/>
            <a:ext cx="8612400" cy="5727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SzPts val="1100"/>
              <a:buNone/>
            </a:pPr>
            <a:r>
              <a:rPr lang="en" sz="1700"/>
              <a:t> </a:t>
            </a:r>
            <a:r>
              <a:rPr lang="en" sz="1820" b="1">
                <a:solidFill>
                  <a:srgbClr val="E69138"/>
                </a:solidFill>
              </a:rPr>
              <a:t>Section 4:  </a:t>
            </a:r>
            <a:endParaRPr sz="1820" b="1">
              <a:solidFill>
                <a:srgbClr val="E69138"/>
              </a:solidFill>
            </a:endParaRPr>
          </a:p>
          <a:p>
            <a:pPr marL="0" lvl="0" indent="0" algn="l" rtl="0">
              <a:lnSpc>
                <a:spcPct val="115000"/>
              </a:lnSpc>
              <a:spcBef>
                <a:spcPts val="1200"/>
              </a:spcBef>
              <a:spcAft>
                <a:spcPts val="1200"/>
              </a:spcAft>
              <a:buSzPts val="1100"/>
              <a:buNone/>
            </a:pPr>
            <a:endParaRPr sz="3220" b="1"/>
          </a:p>
        </p:txBody>
      </p:sp>
      <p:sp>
        <p:nvSpPr>
          <p:cNvPr id="292" name="Google Shape;292;p32"/>
          <p:cNvSpPr txBox="1"/>
          <p:nvPr/>
        </p:nvSpPr>
        <p:spPr>
          <a:xfrm>
            <a:off x="932400" y="310050"/>
            <a:ext cx="8211600" cy="4464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1200"/>
              </a:spcAft>
              <a:buNone/>
            </a:pPr>
            <a:r>
              <a:rPr lang="en" sz="1700">
                <a:solidFill>
                  <a:schemeClr val="dk1"/>
                </a:solidFill>
              </a:rPr>
              <a:t>Examining if the original Phillips curve is applicable in this scenario (correlation) </a:t>
            </a:r>
            <a:endParaRPr/>
          </a:p>
        </p:txBody>
      </p:sp>
      <p:pic>
        <p:nvPicPr>
          <p:cNvPr id="293" name="Google Shape;293;p32"/>
          <p:cNvPicPr preferRelativeResize="0"/>
          <p:nvPr/>
        </p:nvPicPr>
        <p:blipFill>
          <a:blip r:embed="rId3">
            <a:alphaModFix/>
          </a:blip>
          <a:stretch>
            <a:fillRect/>
          </a:stretch>
        </p:blipFill>
        <p:spPr>
          <a:xfrm>
            <a:off x="0" y="379875"/>
            <a:ext cx="9143999" cy="19034"/>
          </a:xfrm>
          <a:prstGeom prst="rect">
            <a:avLst/>
          </a:prstGeom>
          <a:noFill/>
          <a:ln>
            <a:noFill/>
          </a:ln>
        </p:spPr>
      </p:pic>
      <p:pic>
        <p:nvPicPr>
          <p:cNvPr id="294" name="Google Shape;294;p32"/>
          <p:cNvPicPr preferRelativeResize="0"/>
          <p:nvPr/>
        </p:nvPicPr>
        <p:blipFill rotWithShape="1">
          <a:blip r:embed="rId4">
            <a:alphaModFix/>
          </a:blip>
          <a:srcRect t="75103" b="8029"/>
          <a:stretch/>
        </p:blipFill>
        <p:spPr>
          <a:xfrm>
            <a:off x="517750" y="3887775"/>
            <a:ext cx="7978750" cy="1255724"/>
          </a:xfrm>
          <a:prstGeom prst="rect">
            <a:avLst/>
          </a:prstGeom>
          <a:noFill/>
          <a:ln>
            <a:noFill/>
          </a:ln>
        </p:spPr>
      </p:pic>
      <p:pic>
        <p:nvPicPr>
          <p:cNvPr id="295" name="Google Shape;295;p32"/>
          <p:cNvPicPr preferRelativeResize="0"/>
          <p:nvPr/>
        </p:nvPicPr>
        <p:blipFill rotWithShape="1">
          <a:blip r:embed="rId4">
            <a:alphaModFix/>
          </a:blip>
          <a:srcRect t="17664" b="24665"/>
          <a:stretch/>
        </p:blipFill>
        <p:spPr>
          <a:xfrm>
            <a:off x="0" y="790125"/>
            <a:ext cx="5153549" cy="3172399"/>
          </a:xfrm>
          <a:prstGeom prst="rect">
            <a:avLst/>
          </a:prstGeom>
          <a:noFill/>
          <a:ln>
            <a:noFill/>
          </a:ln>
          <a:effectLst>
            <a:outerShdw blurRad="57150" dist="19050" dir="5400000" algn="bl" rotWithShape="0">
              <a:srgbClr val="000000">
                <a:alpha val="50000"/>
              </a:srgbClr>
            </a:outerShdw>
          </a:effectLst>
        </p:spPr>
      </p:pic>
      <p:pic>
        <p:nvPicPr>
          <p:cNvPr id="296" name="Google Shape;296;p32"/>
          <p:cNvPicPr preferRelativeResize="0"/>
          <p:nvPr/>
        </p:nvPicPr>
        <p:blipFill rotWithShape="1">
          <a:blip r:embed="rId4">
            <a:alphaModFix/>
          </a:blip>
          <a:srcRect l="65188" b="84206"/>
          <a:stretch/>
        </p:blipFill>
        <p:spPr>
          <a:xfrm>
            <a:off x="5370913" y="1372250"/>
            <a:ext cx="3529762" cy="1709349"/>
          </a:xfrm>
          <a:prstGeom prst="rect">
            <a:avLst/>
          </a:prstGeom>
          <a:noFill/>
          <a:ln>
            <a:noFill/>
          </a:ln>
        </p:spPr>
      </p:pic>
      <p:pic>
        <p:nvPicPr>
          <p:cNvPr id="297" name="Google Shape;297;p32"/>
          <p:cNvPicPr preferRelativeResize="0"/>
          <p:nvPr/>
        </p:nvPicPr>
        <p:blipFill rotWithShape="1">
          <a:blip r:embed="rId4">
            <a:alphaModFix/>
          </a:blip>
          <a:srcRect t="91674"/>
          <a:stretch/>
        </p:blipFill>
        <p:spPr>
          <a:xfrm>
            <a:off x="5223588" y="3435675"/>
            <a:ext cx="3824426" cy="339851"/>
          </a:xfrm>
          <a:prstGeom prst="rect">
            <a:avLst/>
          </a:prstGeom>
          <a:noFill/>
          <a:ln>
            <a:noFill/>
          </a:ln>
        </p:spPr>
      </p:pic>
      <p:sp>
        <p:nvSpPr>
          <p:cNvPr id="298" name="Google Shape;298;p3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20</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1"/>
                                        </p:tgtEl>
                                        <p:attrNameLst>
                                          <p:attrName>style.visibility</p:attrName>
                                        </p:attrNameLst>
                                      </p:cBhvr>
                                      <p:to>
                                        <p:strVal val="visible"/>
                                      </p:to>
                                    </p:set>
                                    <p:animEffect transition="in" filter="fade">
                                      <p:cBhvr>
                                        <p:cTn id="7" dur="1000"/>
                                        <p:tgtEl>
                                          <p:spTgt spid="291"/>
                                        </p:tgtEl>
                                      </p:cBhvr>
                                    </p:animEffect>
                                  </p:childTnLst>
                                </p:cTn>
                              </p:par>
                              <p:par>
                                <p:cTn id="8" presetID="10" presetClass="entr" presetSubtype="0" fill="hold" nodeType="withEffect">
                                  <p:stCondLst>
                                    <p:cond delay="0"/>
                                  </p:stCondLst>
                                  <p:childTnLst>
                                    <p:set>
                                      <p:cBhvr>
                                        <p:cTn id="9" dur="1" fill="hold">
                                          <p:stCondLst>
                                            <p:cond delay="0"/>
                                          </p:stCondLst>
                                        </p:cTn>
                                        <p:tgtEl>
                                          <p:spTgt spid="292"/>
                                        </p:tgtEl>
                                        <p:attrNameLst>
                                          <p:attrName>style.visibility</p:attrName>
                                        </p:attrNameLst>
                                      </p:cBhvr>
                                      <p:to>
                                        <p:strVal val="visible"/>
                                      </p:to>
                                    </p:set>
                                    <p:animEffect transition="in" filter="fade">
                                      <p:cBhvr>
                                        <p:cTn id="10" dur="1000"/>
                                        <p:tgtEl>
                                          <p:spTgt spid="292"/>
                                        </p:tgtEl>
                                      </p:cBhvr>
                                    </p:animEffect>
                                  </p:childTnLst>
                                </p:cTn>
                              </p:par>
                              <p:par>
                                <p:cTn id="11" presetID="10" presetClass="entr" presetSubtype="0" fill="hold" nodeType="withEffect">
                                  <p:stCondLst>
                                    <p:cond delay="0"/>
                                  </p:stCondLst>
                                  <p:childTnLst>
                                    <p:set>
                                      <p:cBhvr>
                                        <p:cTn id="12" dur="1" fill="hold">
                                          <p:stCondLst>
                                            <p:cond delay="0"/>
                                          </p:stCondLst>
                                        </p:cTn>
                                        <p:tgtEl>
                                          <p:spTgt spid="293"/>
                                        </p:tgtEl>
                                        <p:attrNameLst>
                                          <p:attrName>style.visibility</p:attrName>
                                        </p:attrNameLst>
                                      </p:cBhvr>
                                      <p:to>
                                        <p:strVal val="visible"/>
                                      </p:to>
                                    </p:set>
                                    <p:animEffect transition="in" filter="fade">
                                      <p:cBhvr>
                                        <p:cTn id="13" dur="500"/>
                                        <p:tgtEl>
                                          <p:spTgt spid="293"/>
                                        </p:tgtEl>
                                      </p:cBhvr>
                                    </p:animEffect>
                                  </p:childTnLst>
                                </p:cTn>
                              </p:par>
                            </p:childTnLst>
                          </p:cTn>
                        </p:par>
                        <p:par>
                          <p:cTn id="14" fill="hold">
                            <p:stCondLst>
                              <p:cond delay="1000"/>
                            </p:stCondLst>
                            <p:childTnLst>
                              <p:par>
                                <p:cTn id="15" presetID="10" presetClass="entr" presetSubtype="0" fill="hold" nodeType="afterEffect">
                                  <p:stCondLst>
                                    <p:cond delay="0"/>
                                  </p:stCondLst>
                                  <p:childTnLst>
                                    <p:set>
                                      <p:cBhvr>
                                        <p:cTn id="16" dur="1" fill="hold">
                                          <p:stCondLst>
                                            <p:cond delay="0"/>
                                          </p:stCondLst>
                                        </p:cTn>
                                        <p:tgtEl>
                                          <p:spTgt spid="296"/>
                                        </p:tgtEl>
                                        <p:attrNameLst>
                                          <p:attrName>style.visibility</p:attrName>
                                        </p:attrNameLst>
                                      </p:cBhvr>
                                      <p:to>
                                        <p:strVal val="visible"/>
                                      </p:to>
                                    </p:set>
                                    <p:animEffect transition="in" filter="fade">
                                      <p:cBhvr>
                                        <p:cTn id="17" dur="1000"/>
                                        <p:tgtEl>
                                          <p:spTgt spid="296"/>
                                        </p:tgtEl>
                                      </p:cBhvr>
                                    </p:animEffect>
                                  </p:childTnLst>
                                </p:cTn>
                              </p:par>
                            </p:childTnLst>
                          </p:cTn>
                        </p:par>
                        <p:par>
                          <p:cTn id="18" fill="hold">
                            <p:stCondLst>
                              <p:cond delay="2000"/>
                            </p:stCondLst>
                            <p:childTnLst>
                              <p:par>
                                <p:cTn id="19" presetID="10" presetClass="entr" presetSubtype="0" fill="hold" nodeType="afterEffect">
                                  <p:stCondLst>
                                    <p:cond delay="0"/>
                                  </p:stCondLst>
                                  <p:childTnLst>
                                    <p:set>
                                      <p:cBhvr>
                                        <p:cTn id="20" dur="1" fill="hold">
                                          <p:stCondLst>
                                            <p:cond delay="0"/>
                                          </p:stCondLst>
                                        </p:cTn>
                                        <p:tgtEl>
                                          <p:spTgt spid="295"/>
                                        </p:tgtEl>
                                        <p:attrNameLst>
                                          <p:attrName>style.visibility</p:attrName>
                                        </p:attrNameLst>
                                      </p:cBhvr>
                                      <p:to>
                                        <p:strVal val="visible"/>
                                      </p:to>
                                    </p:set>
                                    <p:animEffect transition="in" filter="fade">
                                      <p:cBhvr>
                                        <p:cTn id="21" dur="1000"/>
                                        <p:tgtEl>
                                          <p:spTgt spid="295"/>
                                        </p:tgtEl>
                                      </p:cBhvr>
                                    </p:animEffect>
                                  </p:childTnLst>
                                </p:cTn>
                              </p:par>
                            </p:childTnLst>
                          </p:cTn>
                        </p:par>
                        <p:par>
                          <p:cTn id="22" fill="hold">
                            <p:stCondLst>
                              <p:cond delay="3000"/>
                            </p:stCondLst>
                            <p:childTnLst>
                              <p:par>
                                <p:cTn id="23" presetID="10" presetClass="entr" presetSubtype="0" fill="hold" nodeType="afterEffect">
                                  <p:stCondLst>
                                    <p:cond delay="0"/>
                                  </p:stCondLst>
                                  <p:childTnLst>
                                    <p:set>
                                      <p:cBhvr>
                                        <p:cTn id="24" dur="1" fill="hold">
                                          <p:stCondLst>
                                            <p:cond delay="0"/>
                                          </p:stCondLst>
                                        </p:cTn>
                                        <p:tgtEl>
                                          <p:spTgt spid="297"/>
                                        </p:tgtEl>
                                        <p:attrNameLst>
                                          <p:attrName>style.visibility</p:attrName>
                                        </p:attrNameLst>
                                      </p:cBhvr>
                                      <p:to>
                                        <p:strVal val="visible"/>
                                      </p:to>
                                    </p:set>
                                    <p:animEffect transition="in" filter="fade">
                                      <p:cBhvr>
                                        <p:cTn id="25" dur="1000"/>
                                        <p:tgtEl>
                                          <p:spTgt spid="297"/>
                                        </p:tgtEl>
                                      </p:cBhvr>
                                    </p:animEffect>
                                  </p:childTnLst>
                                </p:cTn>
                              </p:par>
                            </p:childTnLst>
                          </p:cTn>
                        </p:par>
                        <p:par>
                          <p:cTn id="26" fill="hold">
                            <p:stCondLst>
                              <p:cond delay="4000"/>
                            </p:stCondLst>
                            <p:childTnLst>
                              <p:par>
                                <p:cTn id="27" presetID="10" presetClass="entr" presetSubtype="0" fill="hold" nodeType="afterEffect">
                                  <p:stCondLst>
                                    <p:cond delay="0"/>
                                  </p:stCondLst>
                                  <p:childTnLst>
                                    <p:set>
                                      <p:cBhvr>
                                        <p:cTn id="28" dur="1" fill="hold">
                                          <p:stCondLst>
                                            <p:cond delay="0"/>
                                          </p:stCondLst>
                                        </p:cTn>
                                        <p:tgtEl>
                                          <p:spTgt spid="294"/>
                                        </p:tgtEl>
                                        <p:attrNameLst>
                                          <p:attrName>style.visibility</p:attrName>
                                        </p:attrNameLst>
                                      </p:cBhvr>
                                      <p:to>
                                        <p:strVal val="visible"/>
                                      </p:to>
                                    </p:set>
                                    <p:animEffect transition="in" filter="fade">
                                      <p:cBhvr>
                                        <p:cTn id="29" dur="1000"/>
                                        <p:tgtEl>
                                          <p:spTgt spid="2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33"/>
          <p:cNvSpPr txBox="1">
            <a:spLocks noGrp="1"/>
          </p:cNvSpPr>
          <p:nvPr>
            <p:ph type="title"/>
          </p:nvPr>
        </p:nvSpPr>
        <p:spPr>
          <a:xfrm>
            <a:off x="0" y="0"/>
            <a:ext cx="8612400" cy="5727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SzPts val="1100"/>
              <a:buNone/>
            </a:pPr>
            <a:r>
              <a:rPr lang="en" sz="1700"/>
              <a:t> </a:t>
            </a:r>
            <a:r>
              <a:rPr lang="en" sz="1820" b="1">
                <a:solidFill>
                  <a:srgbClr val="E69138"/>
                </a:solidFill>
              </a:rPr>
              <a:t>Section 4:  </a:t>
            </a:r>
            <a:endParaRPr sz="1820" b="1">
              <a:solidFill>
                <a:srgbClr val="E69138"/>
              </a:solidFill>
            </a:endParaRPr>
          </a:p>
          <a:p>
            <a:pPr marL="0" lvl="0" indent="0" algn="l" rtl="0">
              <a:lnSpc>
                <a:spcPct val="115000"/>
              </a:lnSpc>
              <a:spcBef>
                <a:spcPts val="1200"/>
              </a:spcBef>
              <a:spcAft>
                <a:spcPts val="1200"/>
              </a:spcAft>
              <a:buSzPts val="1100"/>
              <a:buNone/>
            </a:pPr>
            <a:endParaRPr sz="3220" b="1"/>
          </a:p>
        </p:txBody>
      </p:sp>
      <p:sp>
        <p:nvSpPr>
          <p:cNvPr id="304" name="Google Shape;304;p33"/>
          <p:cNvSpPr txBox="1"/>
          <p:nvPr/>
        </p:nvSpPr>
        <p:spPr>
          <a:xfrm>
            <a:off x="932400" y="310050"/>
            <a:ext cx="8211600" cy="4464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1200"/>
              </a:spcAft>
              <a:buNone/>
            </a:pPr>
            <a:r>
              <a:rPr lang="en" sz="1700">
                <a:solidFill>
                  <a:schemeClr val="dk1"/>
                </a:solidFill>
              </a:rPr>
              <a:t>Examining if the original Phillips curve is applicable in this scenario (correlation) </a:t>
            </a:r>
            <a:endParaRPr/>
          </a:p>
        </p:txBody>
      </p:sp>
      <p:pic>
        <p:nvPicPr>
          <p:cNvPr id="305" name="Google Shape;305;p33"/>
          <p:cNvPicPr preferRelativeResize="0"/>
          <p:nvPr/>
        </p:nvPicPr>
        <p:blipFill>
          <a:blip r:embed="rId3">
            <a:alphaModFix/>
          </a:blip>
          <a:stretch>
            <a:fillRect/>
          </a:stretch>
        </p:blipFill>
        <p:spPr>
          <a:xfrm>
            <a:off x="0" y="379875"/>
            <a:ext cx="9143999" cy="19034"/>
          </a:xfrm>
          <a:prstGeom prst="rect">
            <a:avLst/>
          </a:prstGeom>
          <a:noFill/>
          <a:ln>
            <a:noFill/>
          </a:ln>
        </p:spPr>
      </p:pic>
      <p:grpSp>
        <p:nvGrpSpPr>
          <p:cNvPr id="306" name="Google Shape;306;p33"/>
          <p:cNvGrpSpPr/>
          <p:nvPr/>
        </p:nvGrpSpPr>
        <p:grpSpPr>
          <a:xfrm>
            <a:off x="142375" y="1118650"/>
            <a:ext cx="4359300" cy="3120575"/>
            <a:chOff x="142375" y="1118650"/>
            <a:chExt cx="4359300" cy="3120575"/>
          </a:xfrm>
        </p:grpSpPr>
        <p:pic>
          <p:nvPicPr>
            <p:cNvPr id="307" name="Google Shape;307;p33"/>
            <p:cNvPicPr preferRelativeResize="0"/>
            <p:nvPr/>
          </p:nvPicPr>
          <p:blipFill>
            <a:blip r:embed="rId4">
              <a:alphaModFix/>
            </a:blip>
            <a:stretch>
              <a:fillRect/>
            </a:stretch>
          </p:blipFill>
          <p:spPr>
            <a:xfrm>
              <a:off x="142375" y="1118650"/>
              <a:ext cx="4359300" cy="2906200"/>
            </a:xfrm>
            <a:prstGeom prst="rect">
              <a:avLst/>
            </a:prstGeom>
            <a:noFill/>
            <a:ln>
              <a:noFill/>
            </a:ln>
          </p:spPr>
        </p:pic>
        <p:sp>
          <p:nvSpPr>
            <p:cNvPr id="308" name="Google Shape;308;p33"/>
            <p:cNvSpPr txBox="1"/>
            <p:nvPr/>
          </p:nvSpPr>
          <p:spPr>
            <a:xfrm>
              <a:off x="1908700" y="3839025"/>
              <a:ext cx="1004700" cy="400200"/>
            </a:xfrm>
            <a:prstGeom prst="rect">
              <a:avLst/>
            </a:prstGeom>
            <a:noFill/>
            <a:ln>
              <a:noFill/>
            </a:ln>
            <a:effectLst>
              <a:outerShdw blurRad="57150" dist="19050" dir="5400000" algn="bl" rotWithShape="0">
                <a:srgbClr val="000000">
                  <a:alpha val="44000"/>
                </a:srgbClr>
              </a:outerShdw>
            </a:effectLst>
          </p:spPr>
          <p:txBody>
            <a:bodyPr spcFirstLastPara="1" wrap="square" lIns="91425" tIns="91425" rIns="91425" bIns="91425" anchor="t" anchorCtr="0">
              <a:spAutoFit/>
            </a:bodyPr>
            <a:lstStyle/>
            <a:p>
              <a:pPr marL="0" lvl="0" indent="0" algn="l" rtl="0">
                <a:spcBef>
                  <a:spcPts val="0"/>
                </a:spcBef>
                <a:spcAft>
                  <a:spcPts val="0"/>
                </a:spcAft>
                <a:buNone/>
              </a:pPr>
              <a:r>
                <a:rPr lang="en"/>
                <a:t>Quarters</a:t>
              </a:r>
              <a:endParaRPr/>
            </a:p>
          </p:txBody>
        </p:sp>
      </p:grpSp>
      <p:grpSp>
        <p:nvGrpSpPr>
          <p:cNvPr id="309" name="Google Shape;309;p33"/>
          <p:cNvGrpSpPr/>
          <p:nvPr/>
        </p:nvGrpSpPr>
        <p:grpSpPr>
          <a:xfrm>
            <a:off x="4572012" y="1143763"/>
            <a:ext cx="4283963" cy="3061163"/>
            <a:chOff x="4572012" y="1143763"/>
            <a:chExt cx="4283963" cy="3061163"/>
          </a:xfrm>
        </p:grpSpPr>
        <p:pic>
          <p:nvPicPr>
            <p:cNvPr id="310" name="Google Shape;310;p33"/>
            <p:cNvPicPr preferRelativeResize="0"/>
            <p:nvPr/>
          </p:nvPicPr>
          <p:blipFill>
            <a:blip r:embed="rId5">
              <a:alphaModFix/>
            </a:blip>
            <a:stretch>
              <a:fillRect/>
            </a:stretch>
          </p:blipFill>
          <p:spPr>
            <a:xfrm>
              <a:off x="4572012" y="1143763"/>
              <a:ext cx="4283963" cy="2855975"/>
            </a:xfrm>
            <a:prstGeom prst="rect">
              <a:avLst/>
            </a:prstGeom>
            <a:noFill/>
            <a:ln>
              <a:noFill/>
            </a:ln>
          </p:spPr>
        </p:pic>
        <p:sp>
          <p:nvSpPr>
            <p:cNvPr id="311" name="Google Shape;311;p33"/>
            <p:cNvSpPr txBox="1"/>
            <p:nvPr/>
          </p:nvSpPr>
          <p:spPr>
            <a:xfrm>
              <a:off x="6300450" y="3804725"/>
              <a:ext cx="1004700" cy="400200"/>
            </a:xfrm>
            <a:prstGeom prst="rect">
              <a:avLst/>
            </a:prstGeom>
            <a:noFill/>
            <a:ln>
              <a:noFill/>
            </a:ln>
            <a:effectLst>
              <a:outerShdw blurRad="57150" dist="19050" dir="5400000" algn="bl" rotWithShape="0">
                <a:srgbClr val="000000">
                  <a:alpha val="44000"/>
                </a:srgbClr>
              </a:outerShdw>
            </a:effectLst>
          </p:spPr>
          <p:txBody>
            <a:bodyPr spcFirstLastPara="1" wrap="square" lIns="91425" tIns="91425" rIns="91425" bIns="91425" anchor="t" anchorCtr="0">
              <a:spAutoFit/>
            </a:bodyPr>
            <a:lstStyle/>
            <a:p>
              <a:pPr marL="0" lvl="0" indent="0" algn="l" rtl="0">
                <a:spcBef>
                  <a:spcPts val="0"/>
                </a:spcBef>
                <a:spcAft>
                  <a:spcPts val="0"/>
                </a:spcAft>
                <a:buNone/>
              </a:pPr>
              <a:r>
                <a:rPr lang="en"/>
                <a:t>Quarters</a:t>
              </a:r>
              <a:endParaRPr/>
            </a:p>
          </p:txBody>
        </p:sp>
      </p:grpSp>
      <p:sp>
        <p:nvSpPr>
          <p:cNvPr id="312" name="Google Shape;312;p3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21</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3"/>
                                        </p:tgtEl>
                                        <p:attrNameLst>
                                          <p:attrName>style.visibility</p:attrName>
                                        </p:attrNameLst>
                                      </p:cBhvr>
                                      <p:to>
                                        <p:strVal val="visible"/>
                                      </p:to>
                                    </p:set>
                                    <p:animEffect transition="in" filter="fade">
                                      <p:cBhvr>
                                        <p:cTn id="7" dur="1000"/>
                                        <p:tgtEl>
                                          <p:spTgt spid="303"/>
                                        </p:tgtEl>
                                      </p:cBhvr>
                                    </p:animEffect>
                                  </p:childTnLst>
                                </p:cTn>
                              </p:par>
                              <p:par>
                                <p:cTn id="8" presetID="10" presetClass="entr" presetSubtype="0" fill="hold" nodeType="withEffect">
                                  <p:stCondLst>
                                    <p:cond delay="0"/>
                                  </p:stCondLst>
                                  <p:childTnLst>
                                    <p:set>
                                      <p:cBhvr>
                                        <p:cTn id="9" dur="1" fill="hold">
                                          <p:stCondLst>
                                            <p:cond delay="0"/>
                                          </p:stCondLst>
                                        </p:cTn>
                                        <p:tgtEl>
                                          <p:spTgt spid="304"/>
                                        </p:tgtEl>
                                        <p:attrNameLst>
                                          <p:attrName>style.visibility</p:attrName>
                                        </p:attrNameLst>
                                      </p:cBhvr>
                                      <p:to>
                                        <p:strVal val="visible"/>
                                      </p:to>
                                    </p:set>
                                    <p:animEffect transition="in" filter="fade">
                                      <p:cBhvr>
                                        <p:cTn id="10" dur="1000"/>
                                        <p:tgtEl>
                                          <p:spTgt spid="304"/>
                                        </p:tgtEl>
                                      </p:cBhvr>
                                    </p:animEffect>
                                  </p:childTnLst>
                                </p:cTn>
                              </p:par>
                              <p:par>
                                <p:cTn id="11" presetID="10" presetClass="entr" presetSubtype="0" fill="hold" nodeType="withEffect">
                                  <p:stCondLst>
                                    <p:cond delay="0"/>
                                  </p:stCondLst>
                                  <p:childTnLst>
                                    <p:set>
                                      <p:cBhvr>
                                        <p:cTn id="12" dur="1" fill="hold">
                                          <p:stCondLst>
                                            <p:cond delay="0"/>
                                          </p:stCondLst>
                                        </p:cTn>
                                        <p:tgtEl>
                                          <p:spTgt spid="305"/>
                                        </p:tgtEl>
                                        <p:attrNameLst>
                                          <p:attrName>style.visibility</p:attrName>
                                        </p:attrNameLst>
                                      </p:cBhvr>
                                      <p:to>
                                        <p:strVal val="visible"/>
                                      </p:to>
                                    </p:set>
                                    <p:animEffect transition="in" filter="fade">
                                      <p:cBhvr>
                                        <p:cTn id="13" dur="1000"/>
                                        <p:tgtEl>
                                          <p:spTgt spid="305"/>
                                        </p:tgtEl>
                                      </p:cBhvr>
                                    </p:animEffect>
                                  </p:childTnLst>
                                </p:cTn>
                              </p:par>
                            </p:childTnLst>
                          </p:cTn>
                        </p:par>
                        <p:par>
                          <p:cTn id="14" fill="hold">
                            <p:stCondLst>
                              <p:cond delay="1000"/>
                            </p:stCondLst>
                            <p:childTnLst>
                              <p:par>
                                <p:cTn id="15" presetID="10" presetClass="entr" presetSubtype="0" fill="hold" nodeType="afterEffect">
                                  <p:stCondLst>
                                    <p:cond delay="0"/>
                                  </p:stCondLst>
                                  <p:childTnLst>
                                    <p:set>
                                      <p:cBhvr>
                                        <p:cTn id="16" dur="1" fill="hold">
                                          <p:stCondLst>
                                            <p:cond delay="0"/>
                                          </p:stCondLst>
                                        </p:cTn>
                                        <p:tgtEl>
                                          <p:spTgt spid="306"/>
                                        </p:tgtEl>
                                        <p:attrNameLst>
                                          <p:attrName>style.visibility</p:attrName>
                                        </p:attrNameLst>
                                      </p:cBhvr>
                                      <p:to>
                                        <p:strVal val="visible"/>
                                      </p:to>
                                    </p:set>
                                    <p:animEffect transition="in" filter="fade">
                                      <p:cBhvr>
                                        <p:cTn id="17" dur="1000"/>
                                        <p:tgtEl>
                                          <p:spTgt spid="306"/>
                                        </p:tgtEl>
                                      </p:cBhvr>
                                    </p:animEffect>
                                  </p:childTnLst>
                                </p:cTn>
                              </p:par>
                              <p:par>
                                <p:cTn id="18" presetID="10" presetClass="entr" presetSubtype="0" fill="hold" nodeType="withEffect">
                                  <p:stCondLst>
                                    <p:cond delay="0"/>
                                  </p:stCondLst>
                                  <p:childTnLst>
                                    <p:set>
                                      <p:cBhvr>
                                        <p:cTn id="19" dur="1" fill="hold">
                                          <p:stCondLst>
                                            <p:cond delay="0"/>
                                          </p:stCondLst>
                                        </p:cTn>
                                        <p:tgtEl>
                                          <p:spTgt spid="309"/>
                                        </p:tgtEl>
                                        <p:attrNameLst>
                                          <p:attrName>style.visibility</p:attrName>
                                        </p:attrNameLst>
                                      </p:cBhvr>
                                      <p:to>
                                        <p:strVal val="visible"/>
                                      </p:to>
                                    </p:set>
                                    <p:animEffect transition="in" filter="fade">
                                      <p:cBhvr>
                                        <p:cTn id="20" dur="1000"/>
                                        <p:tgtEl>
                                          <p:spTgt spid="3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p34"/>
          <p:cNvSpPr txBox="1">
            <a:spLocks noGrp="1"/>
          </p:cNvSpPr>
          <p:nvPr>
            <p:ph type="title"/>
          </p:nvPr>
        </p:nvSpPr>
        <p:spPr>
          <a:xfrm>
            <a:off x="0" y="0"/>
            <a:ext cx="8612400" cy="5727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SzPts val="1100"/>
              <a:buNone/>
            </a:pPr>
            <a:r>
              <a:rPr lang="en" sz="1700"/>
              <a:t> </a:t>
            </a:r>
            <a:r>
              <a:rPr lang="en" sz="1820" b="1">
                <a:solidFill>
                  <a:srgbClr val="E69138"/>
                </a:solidFill>
              </a:rPr>
              <a:t>Section 4:  </a:t>
            </a:r>
            <a:endParaRPr sz="1820" b="1">
              <a:solidFill>
                <a:srgbClr val="E69138"/>
              </a:solidFill>
            </a:endParaRPr>
          </a:p>
          <a:p>
            <a:pPr marL="0" lvl="0" indent="0" algn="l" rtl="0">
              <a:lnSpc>
                <a:spcPct val="115000"/>
              </a:lnSpc>
              <a:spcBef>
                <a:spcPts val="1200"/>
              </a:spcBef>
              <a:spcAft>
                <a:spcPts val="1200"/>
              </a:spcAft>
              <a:buSzPts val="1100"/>
              <a:buNone/>
            </a:pPr>
            <a:endParaRPr sz="3220" b="1"/>
          </a:p>
        </p:txBody>
      </p:sp>
      <p:sp>
        <p:nvSpPr>
          <p:cNvPr id="318" name="Google Shape;318;p34"/>
          <p:cNvSpPr txBox="1"/>
          <p:nvPr/>
        </p:nvSpPr>
        <p:spPr>
          <a:xfrm>
            <a:off x="932400" y="310050"/>
            <a:ext cx="8211600" cy="4464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1200"/>
              </a:spcAft>
              <a:buNone/>
            </a:pPr>
            <a:r>
              <a:rPr lang="en" sz="1700">
                <a:solidFill>
                  <a:schemeClr val="dk1"/>
                </a:solidFill>
              </a:rPr>
              <a:t>Examining if the original Phillips curve is applicable in this scenario (correlation) </a:t>
            </a:r>
            <a:endParaRPr/>
          </a:p>
        </p:txBody>
      </p:sp>
      <p:pic>
        <p:nvPicPr>
          <p:cNvPr id="319" name="Google Shape;319;p34"/>
          <p:cNvPicPr preferRelativeResize="0"/>
          <p:nvPr/>
        </p:nvPicPr>
        <p:blipFill>
          <a:blip r:embed="rId3">
            <a:alphaModFix/>
          </a:blip>
          <a:stretch>
            <a:fillRect/>
          </a:stretch>
        </p:blipFill>
        <p:spPr>
          <a:xfrm>
            <a:off x="0" y="379875"/>
            <a:ext cx="9143999" cy="19034"/>
          </a:xfrm>
          <a:prstGeom prst="rect">
            <a:avLst/>
          </a:prstGeom>
          <a:noFill/>
          <a:ln>
            <a:noFill/>
          </a:ln>
        </p:spPr>
      </p:pic>
      <p:pic>
        <p:nvPicPr>
          <p:cNvPr id="320" name="Google Shape;320;p34"/>
          <p:cNvPicPr preferRelativeResize="0"/>
          <p:nvPr/>
        </p:nvPicPr>
        <p:blipFill rotWithShape="1">
          <a:blip r:embed="rId4">
            <a:alphaModFix/>
          </a:blip>
          <a:srcRect l="16170" t="30150" r="62927" b="27768"/>
          <a:stretch/>
        </p:blipFill>
        <p:spPr>
          <a:xfrm>
            <a:off x="150700" y="994175"/>
            <a:ext cx="3539875" cy="4008674"/>
          </a:xfrm>
          <a:prstGeom prst="rect">
            <a:avLst/>
          </a:prstGeom>
          <a:noFill/>
          <a:ln>
            <a:noFill/>
          </a:ln>
          <a:effectLst>
            <a:outerShdw blurRad="57150" dist="19050" dir="5400000" algn="bl" rotWithShape="0">
              <a:srgbClr val="000000">
                <a:alpha val="50000"/>
              </a:srgbClr>
            </a:outerShdw>
          </a:effectLst>
        </p:spPr>
      </p:pic>
      <p:pic>
        <p:nvPicPr>
          <p:cNvPr id="321" name="Google Shape;321;p34"/>
          <p:cNvPicPr preferRelativeResize="0"/>
          <p:nvPr/>
        </p:nvPicPr>
        <p:blipFill>
          <a:blip r:embed="rId5">
            <a:alphaModFix/>
          </a:blip>
          <a:stretch>
            <a:fillRect/>
          </a:stretch>
        </p:blipFill>
        <p:spPr>
          <a:xfrm rot="-5400000">
            <a:off x="3558800" y="3650200"/>
            <a:ext cx="887275" cy="1319925"/>
          </a:xfrm>
          <a:prstGeom prst="rect">
            <a:avLst/>
          </a:prstGeom>
          <a:noFill/>
          <a:ln>
            <a:noFill/>
          </a:ln>
        </p:spPr>
      </p:pic>
      <p:sp>
        <p:nvSpPr>
          <p:cNvPr id="322" name="Google Shape;322;p34"/>
          <p:cNvSpPr txBox="1"/>
          <p:nvPr/>
        </p:nvSpPr>
        <p:spPr>
          <a:xfrm>
            <a:off x="4521525" y="3866513"/>
            <a:ext cx="4389000" cy="985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300">
                <a:solidFill>
                  <a:srgbClr val="121212"/>
                </a:solidFill>
                <a:highlight>
                  <a:srgbClr val="FFFFFF"/>
                </a:highlight>
              </a:rPr>
              <a:t>Australia has recorded the largest ever quarterly fall in inflation of 1.9% after the Morrison government temporarily made childcare free due to the coronavirus crisis.</a:t>
            </a:r>
            <a:endParaRPr/>
          </a:p>
        </p:txBody>
      </p:sp>
      <p:sp>
        <p:nvSpPr>
          <p:cNvPr id="323" name="Google Shape;323;p34"/>
          <p:cNvSpPr txBox="1"/>
          <p:nvPr/>
        </p:nvSpPr>
        <p:spPr>
          <a:xfrm>
            <a:off x="3662575" y="880525"/>
            <a:ext cx="5484900" cy="831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rgbClr val="121212"/>
                </a:solidFill>
                <a:highlight>
                  <a:srgbClr val="FFFFFF"/>
                </a:highlight>
              </a:rPr>
              <a:t>Australia experienced deflation, falling prices . This was the first time inflation has been negative since 1998, and only the third time in the 72-year history of the index,  </a:t>
            </a:r>
            <a:r>
              <a:rPr lang="en">
                <a:solidFill>
                  <a:srgbClr val="C70000"/>
                </a:solidFill>
                <a:highlight>
                  <a:srgbClr val="FFFFFF"/>
                </a:highlight>
                <a:uFill>
                  <a:noFill/>
                </a:uFill>
                <a:hlinkClick r:id="rId6">
                  <a:extLst>
                    <a:ext uri="{A12FA001-AC4F-418D-AE19-62706E023703}">
                      <ahyp:hlinkClr xmlns:ahyp="http://schemas.microsoft.com/office/drawing/2018/hyperlinkcolor" val="tx"/>
                    </a:ext>
                  </a:extLst>
                </a:hlinkClick>
              </a:rPr>
              <a:t>Australian Bureau of Statistics</a:t>
            </a:r>
            <a:r>
              <a:rPr lang="en">
                <a:solidFill>
                  <a:srgbClr val="121212"/>
                </a:solidFill>
                <a:highlight>
                  <a:srgbClr val="FFFFFF"/>
                </a:highlight>
              </a:rPr>
              <a:t>. </a:t>
            </a:r>
            <a:endParaRPr sz="1500"/>
          </a:p>
        </p:txBody>
      </p:sp>
      <p:sp>
        <p:nvSpPr>
          <p:cNvPr id="324" name="Google Shape;324;p34"/>
          <p:cNvSpPr txBox="1"/>
          <p:nvPr/>
        </p:nvSpPr>
        <p:spPr>
          <a:xfrm>
            <a:off x="3938000" y="1835900"/>
            <a:ext cx="5022900" cy="1477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rgbClr val="121212"/>
                </a:solidFill>
                <a:highlight>
                  <a:srgbClr val="FFFFFF"/>
                </a:highlight>
              </a:rPr>
              <a:t>Childcare costs tumbled 95% in the June quarter, and the consumer price index was also driven down by steep falls in the cost of petrol, which tumbled 19.3% as demand collapsed and the crude oil price </a:t>
            </a:r>
            <a:r>
              <a:rPr lang="en">
                <a:solidFill>
                  <a:srgbClr val="FF0000"/>
                </a:solidFill>
                <a:highlight>
                  <a:srgbClr val="FFFFFF"/>
                </a:highlight>
              </a:rPr>
              <a:t>plunged into negative</a:t>
            </a:r>
            <a:r>
              <a:rPr lang="en">
                <a:highlight>
                  <a:srgbClr val="FFFFFF"/>
                </a:highlight>
              </a:rPr>
              <a:t> territory</a:t>
            </a:r>
            <a:r>
              <a:rPr lang="en">
                <a:solidFill>
                  <a:srgbClr val="121212"/>
                </a:solidFill>
                <a:highlight>
                  <a:srgbClr val="FFFFFF"/>
                </a:highlight>
              </a:rPr>
              <a:t>, and education, which collapsed by 16.2% after New South Wales, Victoria and Queensland made pre-school free.</a:t>
            </a:r>
            <a:endParaRPr sz="1500"/>
          </a:p>
        </p:txBody>
      </p:sp>
      <p:pic>
        <p:nvPicPr>
          <p:cNvPr id="325" name="Google Shape;325;p34"/>
          <p:cNvPicPr preferRelativeResize="0"/>
          <p:nvPr/>
        </p:nvPicPr>
        <p:blipFill>
          <a:blip r:embed="rId5">
            <a:alphaModFix/>
          </a:blip>
          <a:stretch>
            <a:fillRect/>
          </a:stretch>
        </p:blipFill>
        <p:spPr>
          <a:xfrm rot="10800000">
            <a:off x="6272380" y="3241550"/>
            <a:ext cx="568875" cy="846250"/>
          </a:xfrm>
          <a:prstGeom prst="rect">
            <a:avLst/>
          </a:prstGeom>
          <a:noFill/>
          <a:ln>
            <a:noFill/>
          </a:ln>
        </p:spPr>
      </p:pic>
      <p:sp>
        <p:nvSpPr>
          <p:cNvPr id="326" name="Google Shape;326;p3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22</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17"/>
                                        </p:tgtEl>
                                        <p:attrNameLst>
                                          <p:attrName>style.visibility</p:attrName>
                                        </p:attrNameLst>
                                      </p:cBhvr>
                                      <p:to>
                                        <p:strVal val="visible"/>
                                      </p:to>
                                    </p:set>
                                    <p:animEffect transition="in" filter="fade">
                                      <p:cBhvr>
                                        <p:cTn id="7" dur="1"/>
                                        <p:tgtEl>
                                          <p:spTgt spid="317"/>
                                        </p:tgtEl>
                                      </p:cBhvr>
                                    </p:animEffect>
                                  </p:childTnLst>
                                </p:cTn>
                              </p:par>
                              <p:par>
                                <p:cTn id="8" presetID="10" presetClass="entr" presetSubtype="0" fill="hold" nodeType="withEffect">
                                  <p:stCondLst>
                                    <p:cond delay="0"/>
                                  </p:stCondLst>
                                  <p:childTnLst>
                                    <p:set>
                                      <p:cBhvr>
                                        <p:cTn id="9" dur="1" fill="hold">
                                          <p:stCondLst>
                                            <p:cond delay="0"/>
                                          </p:stCondLst>
                                        </p:cTn>
                                        <p:tgtEl>
                                          <p:spTgt spid="318"/>
                                        </p:tgtEl>
                                        <p:attrNameLst>
                                          <p:attrName>style.visibility</p:attrName>
                                        </p:attrNameLst>
                                      </p:cBhvr>
                                      <p:to>
                                        <p:strVal val="visible"/>
                                      </p:to>
                                    </p:set>
                                    <p:animEffect transition="in" filter="fade">
                                      <p:cBhvr>
                                        <p:cTn id="10" dur="1"/>
                                        <p:tgtEl>
                                          <p:spTgt spid="318"/>
                                        </p:tgtEl>
                                      </p:cBhvr>
                                    </p:animEffect>
                                  </p:childTnLst>
                                </p:cTn>
                              </p:par>
                              <p:par>
                                <p:cTn id="11" presetID="10" presetClass="entr" presetSubtype="0" fill="hold" nodeType="withEffect">
                                  <p:stCondLst>
                                    <p:cond delay="0"/>
                                  </p:stCondLst>
                                  <p:childTnLst>
                                    <p:set>
                                      <p:cBhvr>
                                        <p:cTn id="12" dur="1" fill="hold">
                                          <p:stCondLst>
                                            <p:cond delay="0"/>
                                          </p:stCondLst>
                                        </p:cTn>
                                        <p:tgtEl>
                                          <p:spTgt spid="319"/>
                                        </p:tgtEl>
                                        <p:attrNameLst>
                                          <p:attrName>style.visibility</p:attrName>
                                        </p:attrNameLst>
                                      </p:cBhvr>
                                      <p:to>
                                        <p:strVal val="visible"/>
                                      </p:to>
                                    </p:set>
                                    <p:animEffect transition="in" filter="fade">
                                      <p:cBhvr>
                                        <p:cTn id="13" dur="1000"/>
                                        <p:tgtEl>
                                          <p:spTgt spid="319"/>
                                        </p:tgtEl>
                                      </p:cBhvr>
                                    </p:animEffect>
                                  </p:childTnLst>
                                </p:cTn>
                              </p:par>
                              <p:par>
                                <p:cTn id="14" presetID="10" presetClass="entr" presetSubtype="0" fill="hold" nodeType="withEffect">
                                  <p:stCondLst>
                                    <p:cond delay="0"/>
                                  </p:stCondLst>
                                  <p:childTnLst>
                                    <p:set>
                                      <p:cBhvr>
                                        <p:cTn id="15" dur="1" fill="hold">
                                          <p:stCondLst>
                                            <p:cond delay="0"/>
                                          </p:stCondLst>
                                        </p:cTn>
                                        <p:tgtEl>
                                          <p:spTgt spid="320"/>
                                        </p:tgtEl>
                                        <p:attrNameLst>
                                          <p:attrName>style.visibility</p:attrName>
                                        </p:attrNameLst>
                                      </p:cBhvr>
                                      <p:to>
                                        <p:strVal val="visible"/>
                                      </p:to>
                                    </p:set>
                                    <p:animEffect transition="in" filter="fade">
                                      <p:cBhvr>
                                        <p:cTn id="16" dur="600"/>
                                        <p:tgtEl>
                                          <p:spTgt spid="320"/>
                                        </p:tgtEl>
                                      </p:cBhvr>
                                    </p:animEffect>
                                  </p:childTnLst>
                                </p:cTn>
                              </p:par>
                            </p:childTnLst>
                          </p:cTn>
                        </p:par>
                        <p:par>
                          <p:cTn id="17" fill="hold">
                            <p:stCondLst>
                              <p:cond delay="1000"/>
                            </p:stCondLst>
                            <p:childTnLst>
                              <p:par>
                                <p:cTn id="18" presetID="10" presetClass="entr" presetSubtype="0" fill="hold" nodeType="afterEffect">
                                  <p:stCondLst>
                                    <p:cond delay="0"/>
                                  </p:stCondLst>
                                  <p:childTnLst>
                                    <p:set>
                                      <p:cBhvr>
                                        <p:cTn id="19" dur="1" fill="hold">
                                          <p:stCondLst>
                                            <p:cond delay="0"/>
                                          </p:stCondLst>
                                        </p:cTn>
                                        <p:tgtEl>
                                          <p:spTgt spid="321"/>
                                        </p:tgtEl>
                                        <p:attrNameLst>
                                          <p:attrName>style.visibility</p:attrName>
                                        </p:attrNameLst>
                                      </p:cBhvr>
                                      <p:to>
                                        <p:strVal val="visible"/>
                                      </p:to>
                                    </p:set>
                                    <p:animEffect transition="in" filter="fade">
                                      <p:cBhvr>
                                        <p:cTn id="20" dur="1000"/>
                                        <p:tgtEl>
                                          <p:spTgt spid="321"/>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23">
                                            <p:txEl>
                                              <p:pRg st="0" end="0"/>
                                            </p:txEl>
                                          </p:spTgt>
                                        </p:tgtEl>
                                        <p:attrNameLst>
                                          <p:attrName>style.visibility</p:attrName>
                                        </p:attrNameLst>
                                      </p:cBhvr>
                                      <p:to>
                                        <p:strVal val="visible"/>
                                      </p:to>
                                    </p:set>
                                    <p:animEffect transition="in" filter="fade">
                                      <p:cBhvr>
                                        <p:cTn id="25" dur="2500"/>
                                        <p:tgtEl>
                                          <p:spTgt spid="323">
                                            <p:txEl>
                                              <p:pRg st="0" end="0"/>
                                            </p:txEl>
                                          </p:spTgt>
                                        </p:tgtEl>
                                      </p:cBhvr>
                                    </p:animEffect>
                                  </p:childTnLst>
                                </p:cTn>
                              </p:par>
                            </p:childTnLst>
                          </p:cTn>
                        </p:par>
                        <p:par>
                          <p:cTn id="26" fill="hold">
                            <p:stCondLst>
                              <p:cond delay="2500"/>
                            </p:stCondLst>
                            <p:childTnLst>
                              <p:par>
                                <p:cTn id="27" presetID="10" presetClass="entr" presetSubtype="0" fill="hold" nodeType="afterEffect">
                                  <p:stCondLst>
                                    <p:cond delay="0"/>
                                  </p:stCondLst>
                                  <p:childTnLst>
                                    <p:set>
                                      <p:cBhvr>
                                        <p:cTn id="28" dur="1" fill="hold">
                                          <p:stCondLst>
                                            <p:cond delay="0"/>
                                          </p:stCondLst>
                                        </p:cTn>
                                        <p:tgtEl>
                                          <p:spTgt spid="324"/>
                                        </p:tgtEl>
                                        <p:attrNameLst>
                                          <p:attrName>style.visibility</p:attrName>
                                        </p:attrNameLst>
                                      </p:cBhvr>
                                      <p:to>
                                        <p:strVal val="visible"/>
                                      </p:to>
                                    </p:set>
                                    <p:animEffect transition="in" filter="fade">
                                      <p:cBhvr>
                                        <p:cTn id="29" dur="3600"/>
                                        <p:tgtEl>
                                          <p:spTgt spid="324"/>
                                        </p:tgtEl>
                                      </p:cBhvr>
                                    </p:animEffect>
                                  </p:childTnLst>
                                </p:cTn>
                              </p:par>
                              <p:par>
                                <p:cTn id="30" presetID="10" presetClass="entr" presetSubtype="0" fill="hold" nodeType="withEffect">
                                  <p:stCondLst>
                                    <p:cond delay="0"/>
                                  </p:stCondLst>
                                  <p:childTnLst>
                                    <p:set>
                                      <p:cBhvr>
                                        <p:cTn id="31" dur="1" fill="hold">
                                          <p:stCondLst>
                                            <p:cond delay="0"/>
                                          </p:stCondLst>
                                        </p:cTn>
                                        <p:tgtEl>
                                          <p:spTgt spid="325"/>
                                        </p:tgtEl>
                                        <p:attrNameLst>
                                          <p:attrName>style.visibility</p:attrName>
                                        </p:attrNameLst>
                                      </p:cBhvr>
                                      <p:to>
                                        <p:strVal val="visible"/>
                                      </p:to>
                                    </p:set>
                                    <p:animEffect transition="in" filter="fade">
                                      <p:cBhvr>
                                        <p:cTn id="32" dur="1000"/>
                                        <p:tgtEl>
                                          <p:spTgt spid="325"/>
                                        </p:tgtEl>
                                      </p:cBhvr>
                                    </p:animEffect>
                                  </p:childTnLst>
                                </p:cTn>
                              </p:par>
                            </p:childTnLst>
                          </p:cTn>
                        </p:par>
                        <p:par>
                          <p:cTn id="33" fill="hold">
                            <p:stCondLst>
                              <p:cond delay="6100"/>
                            </p:stCondLst>
                            <p:childTnLst>
                              <p:par>
                                <p:cTn id="34" presetID="10" presetClass="entr" presetSubtype="0" fill="hold" nodeType="afterEffect">
                                  <p:stCondLst>
                                    <p:cond delay="0"/>
                                  </p:stCondLst>
                                  <p:childTnLst>
                                    <p:set>
                                      <p:cBhvr>
                                        <p:cTn id="35" dur="1" fill="hold">
                                          <p:stCondLst>
                                            <p:cond delay="0"/>
                                          </p:stCondLst>
                                        </p:cTn>
                                        <p:tgtEl>
                                          <p:spTgt spid="322"/>
                                        </p:tgtEl>
                                        <p:attrNameLst>
                                          <p:attrName>style.visibility</p:attrName>
                                        </p:attrNameLst>
                                      </p:cBhvr>
                                      <p:to>
                                        <p:strVal val="visible"/>
                                      </p:to>
                                    </p:set>
                                    <p:animEffect transition="in" filter="fade">
                                      <p:cBhvr>
                                        <p:cTn id="36" dur="2500"/>
                                        <p:tgtEl>
                                          <p:spTgt spid="3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Google Shape;331;p35"/>
          <p:cNvSpPr txBox="1">
            <a:spLocks noGrp="1"/>
          </p:cNvSpPr>
          <p:nvPr>
            <p:ph type="title"/>
          </p:nvPr>
        </p:nvSpPr>
        <p:spPr>
          <a:xfrm>
            <a:off x="0" y="0"/>
            <a:ext cx="8612400" cy="5727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SzPts val="1100"/>
              <a:buNone/>
            </a:pPr>
            <a:r>
              <a:rPr lang="en" sz="1700"/>
              <a:t> </a:t>
            </a:r>
            <a:r>
              <a:rPr lang="en" sz="1820" b="1">
                <a:solidFill>
                  <a:srgbClr val="E69138"/>
                </a:solidFill>
              </a:rPr>
              <a:t>Section 4:  </a:t>
            </a:r>
            <a:endParaRPr sz="1820" b="1">
              <a:solidFill>
                <a:srgbClr val="E69138"/>
              </a:solidFill>
            </a:endParaRPr>
          </a:p>
          <a:p>
            <a:pPr marL="0" lvl="0" indent="0" algn="l" rtl="0">
              <a:lnSpc>
                <a:spcPct val="115000"/>
              </a:lnSpc>
              <a:spcBef>
                <a:spcPts val="1200"/>
              </a:spcBef>
              <a:spcAft>
                <a:spcPts val="1200"/>
              </a:spcAft>
              <a:buSzPts val="1100"/>
              <a:buNone/>
            </a:pPr>
            <a:endParaRPr sz="3220" b="1"/>
          </a:p>
        </p:txBody>
      </p:sp>
      <p:sp>
        <p:nvSpPr>
          <p:cNvPr id="332" name="Google Shape;332;p35"/>
          <p:cNvSpPr txBox="1"/>
          <p:nvPr/>
        </p:nvSpPr>
        <p:spPr>
          <a:xfrm>
            <a:off x="932400" y="310050"/>
            <a:ext cx="8211600" cy="4464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1200"/>
              </a:spcAft>
              <a:buNone/>
            </a:pPr>
            <a:r>
              <a:rPr lang="en" sz="1700">
                <a:solidFill>
                  <a:schemeClr val="dk1"/>
                </a:solidFill>
              </a:rPr>
              <a:t>Examining if the original Phillips curve is applicable in this scenario (correlation) </a:t>
            </a:r>
            <a:endParaRPr/>
          </a:p>
        </p:txBody>
      </p:sp>
      <p:pic>
        <p:nvPicPr>
          <p:cNvPr id="333" name="Google Shape;333;p35"/>
          <p:cNvPicPr preferRelativeResize="0"/>
          <p:nvPr/>
        </p:nvPicPr>
        <p:blipFill>
          <a:blip r:embed="rId3">
            <a:alphaModFix/>
          </a:blip>
          <a:stretch>
            <a:fillRect/>
          </a:stretch>
        </p:blipFill>
        <p:spPr>
          <a:xfrm>
            <a:off x="0" y="379875"/>
            <a:ext cx="9143999" cy="19034"/>
          </a:xfrm>
          <a:prstGeom prst="rect">
            <a:avLst/>
          </a:prstGeom>
          <a:noFill/>
          <a:ln>
            <a:noFill/>
          </a:ln>
        </p:spPr>
      </p:pic>
      <p:pic>
        <p:nvPicPr>
          <p:cNvPr id="334" name="Google Shape;334;p35"/>
          <p:cNvPicPr preferRelativeResize="0"/>
          <p:nvPr/>
        </p:nvPicPr>
        <p:blipFill>
          <a:blip r:embed="rId4">
            <a:alphaModFix/>
          </a:blip>
          <a:stretch>
            <a:fillRect/>
          </a:stretch>
        </p:blipFill>
        <p:spPr>
          <a:xfrm>
            <a:off x="1353300" y="1480275"/>
            <a:ext cx="568875" cy="1292375"/>
          </a:xfrm>
          <a:prstGeom prst="rect">
            <a:avLst/>
          </a:prstGeom>
          <a:noFill/>
          <a:ln>
            <a:noFill/>
          </a:ln>
        </p:spPr>
      </p:pic>
      <p:pic>
        <p:nvPicPr>
          <p:cNvPr id="335" name="Google Shape;335;p35"/>
          <p:cNvPicPr preferRelativeResize="0"/>
          <p:nvPr/>
        </p:nvPicPr>
        <p:blipFill>
          <a:blip r:embed="rId4">
            <a:alphaModFix/>
          </a:blip>
          <a:stretch>
            <a:fillRect/>
          </a:stretch>
        </p:blipFill>
        <p:spPr>
          <a:xfrm rot="5400000">
            <a:off x="4935664" y="4148662"/>
            <a:ext cx="568875" cy="1420800"/>
          </a:xfrm>
          <a:prstGeom prst="rect">
            <a:avLst/>
          </a:prstGeom>
          <a:noFill/>
          <a:ln>
            <a:noFill/>
          </a:ln>
        </p:spPr>
      </p:pic>
      <p:pic>
        <p:nvPicPr>
          <p:cNvPr id="336" name="Google Shape;336;p35"/>
          <p:cNvPicPr preferRelativeResize="0"/>
          <p:nvPr/>
        </p:nvPicPr>
        <p:blipFill>
          <a:blip r:embed="rId5">
            <a:alphaModFix/>
          </a:blip>
          <a:stretch>
            <a:fillRect/>
          </a:stretch>
        </p:blipFill>
        <p:spPr>
          <a:xfrm>
            <a:off x="1803477" y="819864"/>
            <a:ext cx="5537050" cy="3691350"/>
          </a:xfrm>
          <a:prstGeom prst="rect">
            <a:avLst/>
          </a:prstGeom>
          <a:noFill/>
          <a:ln>
            <a:noFill/>
          </a:ln>
        </p:spPr>
      </p:pic>
      <p:sp>
        <p:nvSpPr>
          <p:cNvPr id="337" name="Google Shape;337;p3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23</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31"/>
                                        </p:tgtEl>
                                        <p:attrNameLst>
                                          <p:attrName>style.visibility</p:attrName>
                                        </p:attrNameLst>
                                      </p:cBhvr>
                                      <p:to>
                                        <p:strVal val="visible"/>
                                      </p:to>
                                    </p:set>
                                    <p:animEffect transition="in" filter="fade">
                                      <p:cBhvr>
                                        <p:cTn id="7" dur="1"/>
                                        <p:tgtEl>
                                          <p:spTgt spid="331"/>
                                        </p:tgtEl>
                                      </p:cBhvr>
                                    </p:animEffect>
                                  </p:childTnLst>
                                </p:cTn>
                              </p:par>
                              <p:par>
                                <p:cTn id="8" presetID="10" presetClass="entr" presetSubtype="0" fill="hold" nodeType="withEffect">
                                  <p:stCondLst>
                                    <p:cond delay="0"/>
                                  </p:stCondLst>
                                  <p:childTnLst>
                                    <p:set>
                                      <p:cBhvr>
                                        <p:cTn id="9" dur="1" fill="hold">
                                          <p:stCondLst>
                                            <p:cond delay="0"/>
                                          </p:stCondLst>
                                        </p:cTn>
                                        <p:tgtEl>
                                          <p:spTgt spid="332"/>
                                        </p:tgtEl>
                                        <p:attrNameLst>
                                          <p:attrName>style.visibility</p:attrName>
                                        </p:attrNameLst>
                                      </p:cBhvr>
                                      <p:to>
                                        <p:strVal val="visible"/>
                                      </p:to>
                                    </p:set>
                                    <p:animEffect transition="in" filter="fade">
                                      <p:cBhvr>
                                        <p:cTn id="10" dur="1"/>
                                        <p:tgtEl>
                                          <p:spTgt spid="332"/>
                                        </p:tgtEl>
                                      </p:cBhvr>
                                    </p:animEffect>
                                  </p:childTnLst>
                                </p:cTn>
                              </p:par>
                            </p:childTnLst>
                          </p:cTn>
                        </p:par>
                        <p:par>
                          <p:cTn id="11" fill="hold">
                            <p:stCondLst>
                              <p:cond delay="0"/>
                            </p:stCondLst>
                            <p:childTnLst>
                              <p:par>
                                <p:cTn id="12" presetID="10" presetClass="entr" presetSubtype="0" fill="hold" nodeType="afterEffect">
                                  <p:stCondLst>
                                    <p:cond delay="0"/>
                                  </p:stCondLst>
                                  <p:childTnLst>
                                    <p:set>
                                      <p:cBhvr>
                                        <p:cTn id="13" dur="1" fill="hold">
                                          <p:stCondLst>
                                            <p:cond delay="0"/>
                                          </p:stCondLst>
                                        </p:cTn>
                                        <p:tgtEl>
                                          <p:spTgt spid="336"/>
                                        </p:tgtEl>
                                        <p:attrNameLst>
                                          <p:attrName>style.visibility</p:attrName>
                                        </p:attrNameLst>
                                      </p:cBhvr>
                                      <p:to>
                                        <p:strVal val="visible"/>
                                      </p:to>
                                    </p:set>
                                    <p:animEffect transition="in" filter="fade">
                                      <p:cBhvr>
                                        <p:cTn id="14" dur="1000"/>
                                        <p:tgtEl>
                                          <p:spTgt spid="336"/>
                                        </p:tgtEl>
                                      </p:cBhvr>
                                    </p:animEffect>
                                  </p:childTnLst>
                                </p:cTn>
                              </p:par>
                              <p:par>
                                <p:cTn id="15" presetID="10" presetClass="entr" presetSubtype="0" fill="hold" nodeType="withEffect">
                                  <p:stCondLst>
                                    <p:cond delay="0"/>
                                  </p:stCondLst>
                                  <p:childTnLst>
                                    <p:set>
                                      <p:cBhvr>
                                        <p:cTn id="16" dur="1" fill="hold">
                                          <p:stCondLst>
                                            <p:cond delay="0"/>
                                          </p:stCondLst>
                                        </p:cTn>
                                        <p:tgtEl>
                                          <p:spTgt spid="333"/>
                                        </p:tgtEl>
                                        <p:attrNameLst>
                                          <p:attrName>style.visibility</p:attrName>
                                        </p:attrNameLst>
                                      </p:cBhvr>
                                      <p:to>
                                        <p:strVal val="visible"/>
                                      </p:to>
                                    </p:set>
                                    <p:animEffect transition="in" filter="fade">
                                      <p:cBhvr>
                                        <p:cTn id="17" dur="1000"/>
                                        <p:tgtEl>
                                          <p:spTgt spid="333"/>
                                        </p:tgtEl>
                                      </p:cBhvr>
                                    </p:animEffect>
                                  </p:childTnLst>
                                </p:cTn>
                              </p:par>
                            </p:childTnLst>
                          </p:cTn>
                        </p:par>
                        <p:par>
                          <p:cTn id="18" fill="hold">
                            <p:stCondLst>
                              <p:cond delay="1000"/>
                            </p:stCondLst>
                            <p:childTnLst>
                              <p:par>
                                <p:cTn id="19" presetID="10" presetClass="entr" presetSubtype="0" fill="hold" nodeType="afterEffect">
                                  <p:stCondLst>
                                    <p:cond delay="0"/>
                                  </p:stCondLst>
                                  <p:childTnLst>
                                    <p:set>
                                      <p:cBhvr>
                                        <p:cTn id="20" dur="1" fill="hold">
                                          <p:stCondLst>
                                            <p:cond delay="0"/>
                                          </p:stCondLst>
                                        </p:cTn>
                                        <p:tgtEl>
                                          <p:spTgt spid="334"/>
                                        </p:tgtEl>
                                        <p:attrNameLst>
                                          <p:attrName>style.visibility</p:attrName>
                                        </p:attrNameLst>
                                      </p:cBhvr>
                                      <p:to>
                                        <p:strVal val="visible"/>
                                      </p:to>
                                    </p:set>
                                    <p:animEffect transition="in" filter="fade">
                                      <p:cBhvr>
                                        <p:cTn id="21" dur="1000"/>
                                        <p:tgtEl>
                                          <p:spTgt spid="334"/>
                                        </p:tgtEl>
                                      </p:cBhvr>
                                    </p:animEffect>
                                  </p:childTnLst>
                                </p:cTn>
                              </p:par>
                              <p:par>
                                <p:cTn id="22" presetID="10" presetClass="entr" presetSubtype="0" fill="hold" nodeType="withEffect">
                                  <p:stCondLst>
                                    <p:cond delay="0"/>
                                  </p:stCondLst>
                                  <p:childTnLst>
                                    <p:set>
                                      <p:cBhvr>
                                        <p:cTn id="23" dur="1" fill="hold">
                                          <p:stCondLst>
                                            <p:cond delay="0"/>
                                          </p:stCondLst>
                                        </p:cTn>
                                        <p:tgtEl>
                                          <p:spTgt spid="335"/>
                                        </p:tgtEl>
                                        <p:attrNameLst>
                                          <p:attrName>style.visibility</p:attrName>
                                        </p:attrNameLst>
                                      </p:cBhvr>
                                      <p:to>
                                        <p:strVal val="visible"/>
                                      </p:to>
                                    </p:set>
                                    <p:animEffect transition="in" filter="fade">
                                      <p:cBhvr>
                                        <p:cTn id="24" dur="1000"/>
                                        <p:tgtEl>
                                          <p:spTgt spid="3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Google Shape;342;p36"/>
          <p:cNvSpPr txBox="1">
            <a:spLocks noGrp="1"/>
          </p:cNvSpPr>
          <p:nvPr>
            <p:ph type="title"/>
          </p:nvPr>
        </p:nvSpPr>
        <p:spPr>
          <a:xfrm>
            <a:off x="0" y="-33000"/>
            <a:ext cx="9144000" cy="572700"/>
          </a:xfrm>
          <a:prstGeom prst="rect">
            <a:avLst/>
          </a:prstGeom>
          <a:solidFill>
            <a:srgbClr val="FCE5CD"/>
          </a:solidFill>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700"/>
              <a:t> </a:t>
            </a:r>
            <a:r>
              <a:rPr lang="en" sz="1820" b="1">
                <a:solidFill>
                  <a:srgbClr val="E69138"/>
                </a:solidFill>
              </a:rPr>
              <a:t>Section 4: </a:t>
            </a:r>
            <a:r>
              <a:rPr lang="en" sz="2435" b="1">
                <a:solidFill>
                  <a:srgbClr val="1155CC"/>
                </a:solidFill>
              </a:rPr>
              <a:t>Discussion</a:t>
            </a:r>
            <a:endParaRPr sz="2435" b="1">
              <a:solidFill>
                <a:srgbClr val="1155CC"/>
              </a:solidFill>
            </a:endParaRPr>
          </a:p>
          <a:p>
            <a:pPr marL="0" lvl="0" indent="0" algn="ctr" rtl="0">
              <a:spcBef>
                <a:spcPts val="0"/>
              </a:spcBef>
              <a:spcAft>
                <a:spcPts val="0"/>
              </a:spcAft>
              <a:buSzPts val="990"/>
              <a:buNone/>
            </a:pPr>
            <a:endParaRPr sz="4420" b="1">
              <a:solidFill>
                <a:srgbClr val="1155CC"/>
              </a:solidFill>
            </a:endParaRPr>
          </a:p>
        </p:txBody>
      </p:sp>
      <p:grpSp>
        <p:nvGrpSpPr>
          <p:cNvPr id="343" name="Google Shape;343;p36"/>
          <p:cNvGrpSpPr/>
          <p:nvPr/>
        </p:nvGrpSpPr>
        <p:grpSpPr>
          <a:xfrm>
            <a:off x="0" y="4058550"/>
            <a:ext cx="9143999" cy="1084951"/>
            <a:chOff x="0" y="4058550"/>
            <a:chExt cx="9143999" cy="1084951"/>
          </a:xfrm>
        </p:grpSpPr>
        <p:pic>
          <p:nvPicPr>
            <p:cNvPr id="344" name="Google Shape;344;p36"/>
            <p:cNvPicPr preferRelativeResize="0"/>
            <p:nvPr/>
          </p:nvPicPr>
          <p:blipFill rotWithShape="1">
            <a:blip r:embed="rId3">
              <a:alphaModFix/>
            </a:blip>
            <a:srcRect r="74067"/>
            <a:stretch/>
          </p:blipFill>
          <p:spPr>
            <a:xfrm>
              <a:off x="0" y="4058550"/>
              <a:ext cx="5454927" cy="1084951"/>
            </a:xfrm>
            <a:prstGeom prst="rect">
              <a:avLst/>
            </a:prstGeom>
            <a:noFill/>
            <a:ln>
              <a:noFill/>
            </a:ln>
          </p:spPr>
        </p:pic>
        <p:pic>
          <p:nvPicPr>
            <p:cNvPr id="345" name="Google Shape;345;p36"/>
            <p:cNvPicPr preferRelativeResize="0"/>
            <p:nvPr/>
          </p:nvPicPr>
          <p:blipFill>
            <a:blip r:embed="rId3">
              <a:alphaModFix/>
            </a:blip>
            <a:stretch>
              <a:fillRect/>
            </a:stretch>
          </p:blipFill>
          <p:spPr>
            <a:xfrm>
              <a:off x="5368976" y="4058550"/>
              <a:ext cx="3775023" cy="1084951"/>
            </a:xfrm>
            <a:prstGeom prst="rect">
              <a:avLst/>
            </a:prstGeom>
            <a:noFill/>
            <a:ln>
              <a:noFill/>
            </a:ln>
          </p:spPr>
        </p:pic>
      </p:grpSp>
      <p:pic>
        <p:nvPicPr>
          <p:cNvPr id="346" name="Google Shape;346;p36"/>
          <p:cNvPicPr preferRelativeResize="0"/>
          <p:nvPr/>
        </p:nvPicPr>
        <p:blipFill rotWithShape="1">
          <a:blip r:embed="rId4">
            <a:alphaModFix/>
          </a:blip>
          <a:srcRect l="14740" t="24415" r="14049" b="19637"/>
          <a:stretch/>
        </p:blipFill>
        <p:spPr>
          <a:xfrm>
            <a:off x="241100" y="670225"/>
            <a:ext cx="7523448" cy="3325201"/>
          </a:xfrm>
          <a:prstGeom prst="rect">
            <a:avLst/>
          </a:prstGeom>
          <a:noFill/>
          <a:ln>
            <a:noFill/>
          </a:ln>
        </p:spPr>
      </p:pic>
      <p:pic>
        <p:nvPicPr>
          <p:cNvPr id="347" name="Google Shape;347;p36"/>
          <p:cNvPicPr preferRelativeResize="0"/>
          <p:nvPr/>
        </p:nvPicPr>
        <p:blipFill>
          <a:blip r:embed="rId5">
            <a:alphaModFix/>
          </a:blip>
          <a:stretch>
            <a:fillRect/>
          </a:stretch>
        </p:blipFill>
        <p:spPr>
          <a:xfrm>
            <a:off x="4047725" y="981750"/>
            <a:ext cx="2066050" cy="1514250"/>
          </a:xfrm>
          <a:prstGeom prst="rect">
            <a:avLst/>
          </a:prstGeom>
          <a:noFill/>
          <a:ln>
            <a:noFill/>
          </a:ln>
        </p:spPr>
      </p:pic>
      <p:pic>
        <p:nvPicPr>
          <p:cNvPr id="348" name="Google Shape;348;p36"/>
          <p:cNvPicPr preferRelativeResize="0"/>
          <p:nvPr/>
        </p:nvPicPr>
        <p:blipFill>
          <a:blip r:embed="rId6">
            <a:alphaModFix/>
          </a:blip>
          <a:stretch>
            <a:fillRect/>
          </a:stretch>
        </p:blipFill>
        <p:spPr>
          <a:xfrm>
            <a:off x="0" y="532275"/>
            <a:ext cx="9143999" cy="19034"/>
          </a:xfrm>
          <a:prstGeom prst="rect">
            <a:avLst/>
          </a:prstGeom>
          <a:noFill/>
          <a:ln>
            <a:noFill/>
          </a:ln>
        </p:spPr>
      </p:pic>
      <p:pic>
        <p:nvPicPr>
          <p:cNvPr id="349" name="Google Shape;349;p36"/>
          <p:cNvPicPr preferRelativeResize="0"/>
          <p:nvPr/>
        </p:nvPicPr>
        <p:blipFill>
          <a:blip r:embed="rId7">
            <a:alphaModFix/>
          </a:blip>
          <a:stretch>
            <a:fillRect/>
          </a:stretch>
        </p:blipFill>
        <p:spPr>
          <a:xfrm>
            <a:off x="6734763" y="1384129"/>
            <a:ext cx="1788483" cy="861900"/>
          </a:xfrm>
          <a:prstGeom prst="rect">
            <a:avLst/>
          </a:prstGeom>
          <a:noFill/>
          <a:ln>
            <a:noFill/>
          </a:ln>
        </p:spPr>
      </p:pic>
      <p:sp>
        <p:nvSpPr>
          <p:cNvPr id="350" name="Google Shape;350;p36"/>
          <p:cNvSpPr txBox="1"/>
          <p:nvPr/>
        </p:nvSpPr>
        <p:spPr>
          <a:xfrm>
            <a:off x="6181200" y="1925725"/>
            <a:ext cx="2895600" cy="861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solidFill>
                  <a:srgbClr val="111111"/>
                </a:solidFill>
                <a:highlight>
                  <a:srgbClr val="FFFFFF"/>
                </a:highlight>
              </a:rPr>
              <a:t>Correlation coefficients are always values between -1 and 1, </a:t>
            </a:r>
            <a:endParaRPr sz="1100">
              <a:solidFill>
                <a:srgbClr val="111111"/>
              </a:solidFill>
              <a:highlight>
                <a:srgbClr val="FFFFFF"/>
              </a:highlight>
            </a:endParaRPr>
          </a:p>
          <a:p>
            <a:pPr marL="0" lvl="0" indent="0" algn="l" rtl="0">
              <a:spcBef>
                <a:spcPts val="0"/>
              </a:spcBef>
              <a:spcAft>
                <a:spcPts val="0"/>
              </a:spcAft>
              <a:buNone/>
            </a:pPr>
            <a:r>
              <a:rPr lang="en" sz="1100">
                <a:solidFill>
                  <a:srgbClr val="111111"/>
                </a:solidFill>
                <a:highlight>
                  <a:srgbClr val="FFFFFF"/>
                </a:highlight>
              </a:rPr>
              <a:t>where -1 shows a perfect linear negative correlation.</a:t>
            </a:r>
            <a:endParaRPr sz="1200"/>
          </a:p>
        </p:txBody>
      </p:sp>
      <p:sp>
        <p:nvSpPr>
          <p:cNvPr id="351" name="Google Shape;351;p36"/>
          <p:cNvSpPr txBox="1"/>
          <p:nvPr/>
        </p:nvSpPr>
        <p:spPr>
          <a:xfrm>
            <a:off x="6248600" y="822875"/>
            <a:ext cx="28281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R-squared value &lt; 0.3 this value is generally considered a None or Very weak effect size</a:t>
            </a:r>
            <a:endParaRPr/>
          </a:p>
        </p:txBody>
      </p:sp>
      <p:sp>
        <p:nvSpPr>
          <p:cNvPr id="352" name="Google Shape;352;p3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24</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42"/>
                                        </p:tgtEl>
                                        <p:attrNameLst>
                                          <p:attrName>style.visibility</p:attrName>
                                        </p:attrNameLst>
                                      </p:cBhvr>
                                      <p:to>
                                        <p:strVal val="visible"/>
                                      </p:to>
                                    </p:set>
                                    <p:animEffect transition="in" filter="fade">
                                      <p:cBhvr>
                                        <p:cTn id="7" dur="1000"/>
                                        <p:tgtEl>
                                          <p:spTgt spid="342"/>
                                        </p:tgtEl>
                                      </p:cBhvr>
                                    </p:animEffect>
                                  </p:childTnLst>
                                </p:cTn>
                              </p:par>
                              <p:par>
                                <p:cTn id="8" presetID="10" presetClass="entr" presetSubtype="0" fill="hold" nodeType="withEffect">
                                  <p:stCondLst>
                                    <p:cond delay="0"/>
                                  </p:stCondLst>
                                  <p:childTnLst>
                                    <p:set>
                                      <p:cBhvr>
                                        <p:cTn id="9" dur="1" fill="hold">
                                          <p:stCondLst>
                                            <p:cond delay="0"/>
                                          </p:stCondLst>
                                        </p:cTn>
                                        <p:tgtEl>
                                          <p:spTgt spid="343"/>
                                        </p:tgtEl>
                                        <p:attrNameLst>
                                          <p:attrName>style.visibility</p:attrName>
                                        </p:attrNameLst>
                                      </p:cBhvr>
                                      <p:to>
                                        <p:strVal val="visible"/>
                                      </p:to>
                                    </p:set>
                                    <p:animEffect transition="in" filter="fade">
                                      <p:cBhvr>
                                        <p:cTn id="10" dur="1000"/>
                                        <p:tgtEl>
                                          <p:spTgt spid="343"/>
                                        </p:tgtEl>
                                      </p:cBhvr>
                                    </p:animEffect>
                                  </p:childTnLst>
                                </p:cTn>
                              </p:par>
                            </p:childTnLst>
                          </p:cTn>
                        </p:par>
                        <p:par>
                          <p:cTn id="11" fill="hold">
                            <p:stCondLst>
                              <p:cond delay="1000"/>
                            </p:stCondLst>
                            <p:childTnLst>
                              <p:par>
                                <p:cTn id="12" presetID="10" presetClass="entr" presetSubtype="0" fill="hold" nodeType="afterEffect">
                                  <p:stCondLst>
                                    <p:cond delay="0"/>
                                  </p:stCondLst>
                                  <p:childTnLst>
                                    <p:set>
                                      <p:cBhvr>
                                        <p:cTn id="13" dur="1" fill="hold">
                                          <p:stCondLst>
                                            <p:cond delay="0"/>
                                          </p:stCondLst>
                                        </p:cTn>
                                        <p:tgtEl>
                                          <p:spTgt spid="346"/>
                                        </p:tgtEl>
                                        <p:attrNameLst>
                                          <p:attrName>style.visibility</p:attrName>
                                        </p:attrNameLst>
                                      </p:cBhvr>
                                      <p:to>
                                        <p:strVal val="visible"/>
                                      </p:to>
                                    </p:set>
                                    <p:animEffect transition="in" filter="fade">
                                      <p:cBhvr>
                                        <p:cTn id="14" dur="1000"/>
                                        <p:tgtEl>
                                          <p:spTgt spid="346"/>
                                        </p:tgtEl>
                                      </p:cBhvr>
                                    </p:animEffect>
                                  </p:childTnLst>
                                </p:cTn>
                              </p:par>
                            </p:childTnLst>
                          </p:cTn>
                        </p:par>
                        <p:par>
                          <p:cTn id="15" fill="hold">
                            <p:stCondLst>
                              <p:cond delay="2000"/>
                            </p:stCondLst>
                            <p:childTnLst>
                              <p:par>
                                <p:cTn id="16" presetID="10" presetClass="entr" presetSubtype="0" fill="hold" nodeType="afterEffect">
                                  <p:stCondLst>
                                    <p:cond delay="0"/>
                                  </p:stCondLst>
                                  <p:childTnLst>
                                    <p:set>
                                      <p:cBhvr>
                                        <p:cTn id="17" dur="1" fill="hold">
                                          <p:stCondLst>
                                            <p:cond delay="0"/>
                                          </p:stCondLst>
                                        </p:cTn>
                                        <p:tgtEl>
                                          <p:spTgt spid="348"/>
                                        </p:tgtEl>
                                        <p:attrNameLst>
                                          <p:attrName>style.visibility</p:attrName>
                                        </p:attrNameLst>
                                      </p:cBhvr>
                                      <p:to>
                                        <p:strVal val="visible"/>
                                      </p:to>
                                    </p:set>
                                    <p:animEffect transition="in" filter="fade">
                                      <p:cBhvr>
                                        <p:cTn id="18" dur="1000"/>
                                        <p:tgtEl>
                                          <p:spTgt spid="348"/>
                                        </p:tgtEl>
                                      </p:cBhvr>
                                    </p:animEffect>
                                  </p:childTnLst>
                                </p:cTn>
                              </p:par>
                              <p:par>
                                <p:cTn id="19" presetID="10" presetClass="entr" presetSubtype="0" fill="hold" nodeType="withEffect">
                                  <p:stCondLst>
                                    <p:cond delay="0"/>
                                  </p:stCondLst>
                                  <p:childTnLst>
                                    <p:set>
                                      <p:cBhvr>
                                        <p:cTn id="20" dur="1" fill="hold">
                                          <p:stCondLst>
                                            <p:cond delay="0"/>
                                          </p:stCondLst>
                                        </p:cTn>
                                        <p:tgtEl>
                                          <p:spTgt spid="347"/>
                                        </p:tgtEl>
                                        <p:attrNameLst>
                                          <p:attrName>style.visibility</p:attrName>
                                        </p:attrNameLst>
                                      </p:cBhvr>
                                      <p:to>
                                        <p:strVal val="visible"/>
                                      </p:to>
                                    </p:set>
                                    <p:animEffect transition="in" filter="fade">
                                      <p:cBhvr>
                                        <p:cTn id="21" dur="1000"/>
                                        <p:tgtEl>
                                          <p:spTgt spid="347"/>
                                        </p:tgtEl>
                                      </p:cBhvr>
                                    </p:animEffect>
                                  </p:childTnLst>
                                </p:cTn>
                              </p:par>
                            </p:childTnLst>
                          </p:cTn>
                        </p:par>
                        <p:par>
                          <p:cTn id="22" fill="hold">
                            <p:stCondLst>
                              <p:cond delay="3000"/>
                            </p:stCondLst>
                            <p:childTnLst>
                              <p:par>
                                <p:cTn id="23" presetID="10" presetClass="entr" presetSubtype="0" fill="hold" nodeType="afterEffect">
                                  <p:stCondLst>
                                    <p:cond delay="0"/>
                                  </p:stCondLst>
                                  <p:childTnLst>
                                    <p:set>
                                      <p:cBhvr>
                                        <p:cTn id="24" dur="1" fill="hold">
                                          <p:stCondLst>
                                            <p:cond delay="0"/>
                                          </p:stCondLst>
                                        </p:cTn>
                                        <p:tgtEl>
                                          <p:spTgt spid="349"/>
                                        </p:tgtEl>
                                        <p:attrNameLst>
                                          <p:attrName>style.visibility</p:attrName>
                                        </p:attrNameLst>
                                      </p:cBhvr>
                                      <p:to>
                                        <p:strVal val="visible"/>
                                      </p:to>
                                    </p:set>
                                    <p:animEffect transition="in" filter="fade">
                                      <p:cBhvr>
                                        <p:cTn id="25" dur="1000"/>
                                        <p:tgtEl>
                                          <p:spTgt spid="349"/>
                                        </p:tgtEl>
                                      </p:cBhvr>
                                    </p:animEffect>
                                  </p:childTnLst>
                                </p:cTn>
                              </p:par>
                            </p:childTnLst>
                          </p:cTn>
                        </p:par>
                        <p:par>
                          <p:cTn id="26" fill="hold">
                            <p:stCondLst>
                              <p:cond delay="4000"/>
                            </p:stCondLst>
                            <p:childTnLst>
                              <p:par>
                                <p:cTn id="27" presetID="10" presetClass="entr" presetSubtype="0" fill="hold" nodeType="afterEffect">
                                  <p:stCondLst>
                                    <p:cond delay="0"/>
                                  </p:stCondLst>
                                  <p:childTnLst>
                                    <p:set>
                                      <p:cBhvr>
                                        <p:cTn id="28" dur="1" fill="hold">
                                          <p:stCondLst>
                                            <p:cond delay="0"/>
                                          </p:stCondLst>
                                        </p:cTn>
                                        <p:tgtEl>
                                          <p:spTgt spid="351"/>
                                        </p:tgtEl>
                                        <p:attrNameLst>
                                          <p:attrName>style.visibility</p:attrName>
                                        </p:attrNameLst>
                                      </p:cBhvr>
                                      <p:to>
                                        <p:strVal val="visible"/>
                                      </p:to>
                                    </p:set>
                                    <p:animEffect transition="in" filter="fade">
                                      <p:cBhvr>
                                        <p:cTn id="29" dur="1000"/>
                                        <p:tgtEl>
                                          <p:spTgt spid="351"/>
                                        </p:tgtEl>
                                      </p:cBhvr>
                                    </p:animEffect>
                                  </p:childTnLst>
                                </p:cTn>
                              </p:par>
                            </p:childTnLst>
                          </p:cTn>
                        </p:par>
                        <p:par>
                          <p:cTn id="30" fill="hold">
                            <p:stCondLst>
                              <p:cond delay="5000"/>
                            </p:stCondLst>
                            <p:childTnLst>
                              <p:par>
                                <p:cTn id="31" presetID="10" presetClass="entr" presetSubtype="0" fill="hold" nodeType="afterEffect">
                                  <p:stCondLst>
                                    <p:cond delay="0"/>
                                  </p:stCondLst>
                                  <p:childTnLst>
                                    <p:set>
                                      <p:cBhvr>
                                        <p:cTn id="32" dur="1" fill="hold">
                                          <p:stCondLst>
                                            <p:cond delay="0"/>
                                          </p:stCondLst>
                                        </p:cTn>
                                        <p:tgtEl>
                                          <p:spTgt spid="350"/>
                                        </p:tgtEl>
                                        <p:attrNameLst>
                                          <p:attrName>style.visibility</p:attrName>
                                        </p:attrNameLst>
                                      </p:cBhvr>
                                      <p:to>
                                        <p:strVal val="visible"/>
                                      </p:to>
                                    </p:set>
                                    <p:animEffect transition="in" filter="fade">
                                      <p:cBhvr>
                                        <p:cTn id="33" dur="1000"/>
                                        <p:tgtEl>
                                          <p:spTgt spid="3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pic>
        <p:nvPicPr>
          <p:cNvPr id="357" name="Google Shape;357;p37"/>
          <p:cNvPicPr preferRelativeResize="0"/>
          <p:nvPr/>
        </p:nvPicPr>
        <p:blipFill>
          <a:blip r:embed="rId3">
            <a:alphaModFix/>
          </a:blip>
          <a:stretch>
            <a:fillRect/>
          </a:stretch>
        </p:blipFill>
        <p:spPr>
          <a:xfrm>
            <a:off x="663038" y="47625"/>
            <a:ext cx="7400925" cy="5048250"/>
          </a:xfrm>
          <a:prstGeom prst="rect">
            <a:avLst/>
          </a:prstGeom>
          <a:noFill/>
          <a:ln>
            <a:noFill/>
          </a:ln>
        </p:spPr>
      </p:pic>
      <p:sp>
        <p:nvSpPr>
          <p:cNvPr id="358" name="Google Shape;358;p3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25</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38"/>
          <p:cNvSpPr txBox="1">
            <a:spLocks noGrp="1"/>
          </p:cNvSpPr>
          <p:nvPr>
            <p:ph type="title"/>
          </p:nvPr>
        </p:nvSpPr>
        <p:spPr>
          <a:xfrm>
            <a:off x="0" y="-33000"/>
            <a:ext cx="9144000" cy="572700"/>
          </a:xfrm>
          <a:prstGeom prst="rect">
            <a:avLst/>
          </a:prstGeom>
          <a:solidFill>
            <a:srgbClr val="FCE5CD"/>
          </a:solidFill>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800" b="1">
                <a:solidFill>
                  <a:srgbClr val="E69138"/>
                </a:solidFill>
              </a:rPr>
              <a:t>CONCLUSIONS</a:t>
            </a:r>
            <a:endParaRPr sz="2435" b="1">
              <a:solidFill>
                <a:srgbClr val="1155CC"/>
              </a:solidFill>
            </a:endParaRPr>
          </a:p>
          <a:p>
            <a:pPr marL="0" lvl="0" indent="0" algn="ctr" rtl="0">
              <a:spcBef>
                <a:spcPts val="0"/>
              </a:spcBef>
              <a:spcAft>
                <a:spcPts val="0"/>
              </a:spcAft>
              <a:buSzPts val="990"/>
              <a:buNone/>
            </a:pPr>
            <a:endParaRPr sz="4420" b="1">
              <a:solidFill>
                <a:srgbClr val="1155CC"/>
              </a:solidFill>
            </a:endParaRPr>
          </a:p>
        </p:txBody>
      </p:sp>
      <p:sp>
        <p:nvSpPr>
          <p:cNvPr id="364" name="Google Shape;364;p38"/>
          <p:cNvSpPr txBox="1">
            <a:spLocks noGrp="1"/>
          </p:cNvSpPr>
          <p:nvPr>
            <p:ph type="body" idx="1"/>
          </p:nvPr>
        </p:nvSpPr>
        <p:spPr>
          <a:xfrm>
            <a:off x="0" y="692100"/>
            <a:ext cx="9144000" cy="4527300"/>
          </a:xfrm>
          <a:prstGeom prst="rect">
            <a:avLst/>
          </a:prstGeom>
        </p:spPr>
        <p:txBody>
          <a:bodyPr spcFirstLastPara="1" wrap="square" lIns="91425" tIns="91425" rIns="91425" bIns="91425" anchor="t" anchorCtr="0">
            <a:normAutofit/>
          </a:bodyPr>
          <a:lstStyle/>
          <a:p>
            <a:pPr marL="457200" lvl="0" indent="-346075" algn="l" rtl="0">
              <a:lnSpc>
                <a:spcPct val="115000"/>
              </a:lnSpc>
              <a:spcBef>
                <a:spcPts val="0"/>
              </a:spcBef>
              <a:spcAft>
                <a:spcPts val="0"/>
              </a:spcAft>
              <a:buClr>
                <a:srgbClr val="000000"/>
              </a:buClr>
              <a:buSzPts val="1850"/>
              <a:buChar char="❖"/>
            </a:pPr>
            <a:r>
              <a:rPr lang="en" sz="1850">
                <a:solidFill>
                  <a:srgbClr val="000000"/>
                </a:solidFill>
              </a:rPr>
              <a:t>COVID’s shock on unemployment was significant that dramatically exceed the government’s target unemployment rate goal (below 5%) for the past decade. </a:t>
            </a:r>
            <a:endParaRPr sz="1850">
              <a:solidFill>
                <a:srgbClr val="000000"/>
              </a:solidFill>
            </a:endParaRPr>
          </a:p>
          <a:p>
            <a:pPr marL="457200" lvl="0" indent="0" algn="l" rtl="0">
              <a:lnSpc>
                <a:spcPct val="115000"/>
              </a:lnSpc>
              <a:spcBef>
                <a:spcPts val="0"/>
              </a:spcBef>
              <a:spcAft>
                <a:spcPts val="0"/>
              </a:spcAft>
              <a:buNone/>
            </a:pPr>
            <a:endParaRPr sz="1850">
              <a:solidFill>
                <a:srgbClr val="000000"/>
              </a:solidFill>
            </a:endParaRPr>
          </a:p>
          <a:p>
            <a:pPr marL="457200" lvl="0" indent="-346075" algn="l" rtl="0">
              <a:lnSpc>
                <a:spcPct val="115000"/>
              </a:lnSpc>
              <a:spcBef>
                <a:spcPts val="0"/>
              </a:spcBef>
              <a:spcAft>
                <a:spcPts val="0"/>
              </a:spcAft>
              <a:buClr>
                <a:srgbClr val="000000"/>
              </a:buClr>
              <a:buSzPts val="1850"/>
              <a:buChar char="❖"/>
            </a:pPr>
            <a:r>
              <a:rPr lang="en" sz="1850">
                <a:solidFill>
                  <a:srgbClr val="000000"/>
                </a:solidFill>
              </a:rPr>
              <a:t>Both gender were impacted hugly, male unemployment was gradually reducing during the recovery phase. Data shows the female unemployment experienced an opposite trend, especially when it is close to Christmas period. </a:t>
            </a:r>
            <a:endParaRPr sz="1850">
              <a:solidFill>
                <a:srgbClr val="000000"/>
              </a:solidFill>
            </a:endParaRPr>
          </a:p>
          <a:p>
            <a:pPr marL="457200" lvl="0" indent="0" algn="l" rtl="0">
              <a:lnSpc>
                <a:spcPct val="115000"/>
              </a:lnSpc>
              <a:spcBef>
                <a:spcPts val="0"/>
              </a:spcBef>
              <a:spcAft>
                <a:spcPts val="0"/>
              </a:spcAft>
              <a:buNone/>
            </a:pPr>
            <a:endParaRPr sz="1850">
              <a:solidFill>
                <a:srgbClr val="000000"/>
              </a:solidFill>
            </a:endParaRPr>
          </a:p>
          <a:p>
            <a:pPr marL="457200" lvl="0" indent="-346075" algn="l" rtl="0">
              <a:lnSpc>
                <a:spcPct val="115000"/>
              </a:lnSpc>
              <a:spcBef>
                <a:spcPts val="0"/>
              </a:spcBef>
              <a:spcAft>
                <a:spcPts val="0"/>
              </a:spcAft>
              <a:buClr>
                <a:srgbClr val="000000"/>
              </a:buClr>
              <a:buSzPts val="1850"/>
              <a:buChar char="❖"/>
            </a:pPr>
            <a:r>
              <a:rPr lang="en" sz="1850">
                <a:solidFill>
                  <a:srgbClr val="000000"/>
                </a:solidFill>
              </a:rPr>
              <a:t>Each state’s unemployment were affected dramatically except Tasmania that shows very small changes before and after COVID. </a:t>
            </a:r>
            <a:endParaRPr sz="1850">
              <a:solidFill>
                <a:srgbClr val="000000"/>
              </a:solidFill>
            </a:endParaRPr>
          </a:p>
          <a:p>
            <a:pPr marL="457200" lvl="0" indent="0" algn="l" rtl="0">
              <a:lnSpc>
                <a:spcPct val="115000"/>
              </a:lnSpc>
              <a:spcBef>
                <a:spcPts val="0"/>
              </a:spcBef>
              <a:spcAft>
                <a:spcPts val="0"/>
              </a:spcAft>
              <a:buNone/>
            </a:pPr>
            <a:endParaRPr sz="1850">
              <a:solidFill>
                <a:srgbClr val="000000"/>
              </a:solidFill>
            </a:endParaRPr>
          </a:p>
          <a:p>
            <a:pPr marL="457200" lvl="0" indent="-346075" algn="l" rtl="0">
              <a:lnSpc>
                <a:spcPct val="115000"/>
              </a:lnSpc>
              <a:spcBef>
                <a:spcPts val="0"/>
              </a:spcBef>
              <a:spcAft>
                <a:spcPts val="0"/>
              </a:spcAft>
              <a:buClr>
                <a:srgbClr val="000000"/>
              </a:buClr>
              <a:buSzPts val="1850"/>
              <a:buChar char="❖"/>
            </a:pPr>
            <a:r>
              <a:rPr lang="en" sz="1850">
                <a:solidFill>
                  <a:srgbClr val="000000"/>
                </a:solidFill>
              </a:rPr>
              <a:t>The Phillips curve is not applicable to evaluate the relationship between unemployment rate and inflation rate due to government intervention in this case.</a:t>
            </a:r>
            <a:endParaRPr sz="1850">
              <a:solidFill>
                <a:srgbClr val="000000"/>
              </a:solidFill>
              <a:latin typeface="Times New Roman"/>
              <a:ea typeface="Times New Roman"/>
              <a:cs typeface="Times New Roman"/>
              <a:sym typeface="Times New Roman"/>
            </a:endParaRPr>
          </a:p>
          <a:p>
            <a:pPr marL="0" lvl="0" indent="0" algn="l" rtl="0">
              <a:spcBef>
                <a:spcPts val="0"/>
              </a:spcBef>
              <a:spcAft>
                <a:spcPts val="1200"/>
              </a:spcAft>
              <a:buNone/>
            </a:pPr>
            <a:endParaRPr sz="1850"/>
          </a:p>
        </p:txBody>
      </p:sp>
      <p:sp>
        <p:nvSpPr>
          <p:cNvPr id="365" name="Google Shape;365;p3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26</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sp>
        <p:nvSpPr>
          <p:cNvPr id="370" name="Google Shape;370;p39"/>
          <p:cNvSpPr txBox="1">
            <a:spLocks noGrp="1"/>
          </p:cNvSpPr>
          <p:nvPr>
            <p:ph type="title"/>
          </p:nvPr>
        </p:nvSpPr>
        <p:spPr>
          <a:xfrm>
            <a:off x="0" y="-33000"/>
            <a:ext cx="9144000" cy="572700"/>
          </a:xfrm>
          <a:prstGeom prst="rect">
            <a:avLst/>
          </a:prstGeom>
          <a:solidFill>
            <a:srgbClr val="FCE5CD"/>
          </a:solidFill>
        </p:spPr>
        <p:txBody>
          <a:bodyPr spcFirstLastPara="1" wrap="square" lIns="91425" tIns="91425" rIns="91425" bIns="91425" anchor="t" anchorCtr="0">
            <a:noAutofit/>
          </a:bodyPr>
          <a:lstStyle/>
          <a:p>
            <a:pPr marL="723900" lvl="0" indent="-228600" algn="ctr" rtl="0">
              <a:lnSpc>
                <a:spcPct val="115000"/>
              </a:lnSpc>
              <a:spcBef>
                <a:spcPts val="0"/>
              </a:spcBef>
              <a:spcAft>
                <a:spcPts val="0"/>
              </a:spcAft>
              <a:buClr>
                <a:srgbClr val="E69138"/>
              </a:buClr>
              <a:buSzPts val="2261"/>
              <a:buNone/>
            </a:pPr>
            <a:r>
              <a:rPr lang="en" sz="2261" b="1">
                <a:solidFill>
                  <a:srgbClr val="E69138"/>
                </a:solidFill>
              </a:rPr>
              <a:t>FUTURE DIRECTIONS</a:t>
            </a:r>
            <a:endParaRPr sz="2435" b="1">
              <a:solidFill>
                <a:srgbClr val="E69138"/>
              </a:solidFill>
            </a:endParaRPr>
          </a:p>
          <a:p>
            <a:pPr marL="0" lvl="0" indent="0" algn="ctr" rtl="0">
              <a:spcBef>
                <a:spcPts val="0"/>
              </a:spcBef>
              <a:spcAft>
                <a:spcPts val="0"/>
              </a:spcAft>
              <a:buSzPts val="990"/>
              <a:buNone/>
            </a:pPr>
            <a:endParaRPr sz="4420" b="1">
              <a:solidFill>
                <a:srgbClr val="1155CC"/>
              </a:solidFill>
            </a:endParaRPr>
          </a:p>
        </p:txBody>
      </p:sp>
      <p:sp>
        <p:nvSpPr>
          <p:cNvPr id="371" name="Google Shape;371;p39"/>
          <p:cNvSpPr txBox="1">
            <a:spLocks noGrp="1"/>
          </p:cNvSpPr>
          <p:nvPr>
            <p:ph type="body" idx="1"/>
          </p:nvPr>
        </p:nvSpPr>
        <p:spPr>
          <a:xfrm>
            <a:off x="0" y="844500"/>
            <a:ext cx="9144000" cy="4527300"/>
          </a:xfrm>
          <a:prstGeom prst="rect">
            <a:avLst/>
          </a:prstGeom>
        </p:spPr>
        <p:txBody>
          <a:bodyPr spcFirstLastPara="1" wrap="square" lIns="91425" tIns="91425" rIns="91425" bIns="91425" anchor="t" anchorCtr="0">
            <a:noAutofit/>
          </a:bodyPr>
          <a:lstStyle/>
          <a:p>
            <a:pPr marL="914400" lvl="0" indent="-346075" algn="l" rtl="0">
              <a:spcBef>
                <a:spcPts val="0"/>
              </a:spcBef>
              <a:spcAft>
                <a:spcPts val="0"/>
              </a:spcAft>
              <a:buClr>
                <a:schemeClr val="dk1"/>
              </a:buClr>
              <a:buSzPts val="1850"/>
              <a:buAutoNum type="arabicPeriod"/>
            </a:pPr>
            <a:r>
              <a:rPr lang="en" sz="1850">
                <a:solidFill>
                  <a:schemeClr val="dk1"/>
                </a:solidFill>
              </a:rPr>
              <a:t>How long it would take for the unemployment rate to return below 5%?  </a:t>
            </a:r>
            <a:br>
              <a:rPr lang="en" sz="1850">
                <a:solidFill>
                  <a:schemeClr val="dk1"/>
                </a:solidFill>
              </a:rPr>
            </a:br>
            <a:endParaRPr sz="1850">
              <a:solidFill>
                <a:schemeClr val="dk1"/>
              </a:solidFill>
            </a:endParaRPr>
          </a:p>
          <a:p>
            <a:pPr marL="914400" lvl="0" indent="-346075" algn="l" rtl="0">
              <a:spcBef>
                <a:spcPts val="0"/>
              </a:spcBef>
              <a:spcAft>
                <a:spcPts val="0"/>
              </a:spcAft>
              <a:buClr>
                <a:schemeClr val="dk1"/>
              </a:buClr>
              <a:buSzPts val="1850"/>
              <a:buAutoNum type="arabicPeriod"/>
            </a:pPr>
            <a:r>
              <a:rPr lang="en" sz="1850">
                <a:solidFill>
                  <a:schemeClr val="dk1"/>
                </a:solidFill>
              </a:rPr>
              <a:t>What are the factors that cause female unemployment rate to increase at the end of year?  Would underemployment able to explain this phenomenon?</a:t>
            </a:r>
            <a:br>
              <a:rPr lang="en" sz="1850">
                <a:solidFill>
                  <a:schemeClr val="dk1"/>
                </a:solidFill>
              </a:rPr>
            </a:br>
            <a:endParaRPr sz="1850">
              <a:solidFill>
                <a:schemeClr val="dk1"/>
              </a:solidFill>
            </a:endParaRPr>
          </a:p>
          <a:p>
            <a:pPr marL="914400" lvl="0" indent="-346075" algn="l" rtl="0">
              <a:spcBef>
                <a:spcPts val="0"/>
              </a:spcBef>
              <a:spcAft>
                <a:spcPts val="0"/>
              </a:spcAft>
              <a:buClr>
                <a:schemeClr val="dk1"/>
              </a:buClr>
              <a:buSzPts val="1850"/>
              <a:buAutoNum type="arabicPeriod"/>
            </a:pPr>
            <a:r>
              <a:rPr lang="en" sz="1850">
                <a:solidFill>
                  <a:schemeClr val="dk1"/>
                </a:solidFill>
              </a:rPr>
              <a:t>What is the reason for COVID19 not impacting equally across states (size of employed persons vs labour force, different job industries, etc)?</a:t>
            </a:r>
            <a:br>
              <a:rPr lang="en" sz="1850">
                <a:solidFill>
                  <a:schemeClr val="dk1"/>
                </a:solidFill>
              </a:rPr>
            </a:br>
            <a:endParaRPr sz="1850">
              <a:solidFill>
                <a:schemeClr val="dk1"/>
              </a:solidFill>
            </a:endParaRPr>
          </a:p>
          <a:p>
            <a:pPr marL="914400" lvl="0" indent="-346075" algn="l" rtl="0">
              <a:spcBef>
                <a:spcPts val="0"/>
              </a:spcBef>
              <a:spcAft>
                <a:spcPts val="0"/>
              </a:spcAft>
              <a:buClr>
                <a:schemeClr val="dk1"/>
              </a:buClr>
              <a:buSzPts val="1850"/>
              <a:buAutoNum type="arabicPeriod"/>
            </a:pPr>
            <a:r>
              <a:rPr lang="en" sz="1850">
                <a:solidFill>
                  <a:schemeClr val="dk1"/>
                </a:solidFill>
              </a:rPr>
              <a:t>What other types of correlation graph we can use to better analyse the relationship between unemployment rate and inflation rate?</a:t>
            </a:r>
            <a:endParaRPr sz="1850"/>
          </a:p>
        </p:txBody>
      </p:sp>
      <p:sp>
        <p:nvSpPr>
          <p:cNvPr id="372" name="Google Shape;372;p3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27</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p4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723900" lvl="0" indent="-228600" algn="l" rtl="0">
              <a:lnSpc>
                <a:spcPct val="115000"/>
              </a:lnSpc>
              <a:spcBef>
                <a:spcPts val="0"/>
              </a:spcBef>
              <a:spcAft>
                <a:spcPts val="0"/>
              </a:spcAft>
              <a:buClr>
                <a:srgbClr val="1D1C1D"/>
              </a:buClr>
              <a:buSzPts val="2235"/>
              <a:buNone/>
            </a:pPr>
            <a:r>
              <a:rPr lang="en" sz="2235" b="1">
                <a:solidFill>
                  <a:srgbClr val="1D1C1D"/>
                </a:solidFill>
              </a:rPr>
              <a:t>Questions</a:t>
            </a:r>
            <a:endParaRPr sz="2235" b="1">
              <a:solidFill>
                <a:srgbClr val="1D1C1D"/>
              </a:solidFill>
            </a:endParaRPr>
          </a:p>
          <a:p>
            <a:pPr marL="0" lvl="0" indent="0" algn="l" rtl="0">
              <a:spcBef>
                <a:spcPts val="0"/>
              </a:spcBef>
              <a:spcAft>
                <a:spcPts val="0"/>
              </a:spcAft>
              <a:buSzPts val="990"/>
              <a:buNone/>
            </a:pPr>
            <a:endParaRPr sz="3720" b="1"/>
          </a:p>
        </p:txBody>
      </p:sp>
      <p:sp>
        <p:nvSpPr>
          <p:cNvPr id="378" name="Google Shape;378;p4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379" name="Google Shape;379;p40"/>
          <p:cNvPicPr preferRelativeResize="0"/>
          <p:nvPr/>
        </p:nvPicPr>
        <p:blipFill rotWithShape="1">
          <a:blip r:embed="rId3">
            <a:alphaModFix/>
          </a:blip>
          <a:srcRect t="19787" b="37695"/>
          <a:stretch/>
        </p:blipFill>
        <p:spPr>
          <a:xfrm>
            <a:off x="0" y="1017725"/>
            <a:ext cx="9144000" cy="3997219"/>
          </a:xfrm>
          <a:prstGeom prst="rect">
            <a:avLst/>
          </a:prstGeom>
          <a:noFill/>
          <a:ln>
            <a:noFill/>
          </a:ln>
        </p:spPr>
      </p:pic>
      <p:sp>
        <p:nvSpPr>
          <p:cNvPr id="380" name="Google Shape;380;p4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28</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79"/>
                                        </p:tgtEl>
                                        <p:attrNameLst>
                                          <p:attrName>style.visibility</p:attrName>
                                        </p:attrNameLst>
                                      </p:cBhvr>
                                      <p:to>
                                        <p:strVal val="visible"/>
                                      </p:to>
                                    </p:set>
                                    <p:animEffect transition="in" filter="fade">
                                      <p:cBhvr>
                                        <p:cTn id="7" dur="1000"/>
                                        <p:tgtEl>
                                          <p:spTgt spid="37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77"/>
                                        </p:tgtEl>
                                        <p:attrNameLst>
                                          <p:attrName>style.visibility</p:attrName>
                                        </p:attrNameLst>
                                      </p:cBhvr>
                                      <p:to>
                                        <p:strVal val="visible"/>
                                      </p:to>
                                    </p:set>
                                    <p:animEffect transition="in" filter="fade">
                                      <p:cBhvr>
                                        <p:cTn id="12" dur="1000"/>
                                        <p:tgtEl>
                                          <p:spTgt spid="3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Google Shape;385;p4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386" name="Google Shape;386;p41"/>
          <p:cNvPicPr preferRelativeResize="0"/>
          <p:nvPr/>
        </p:nvPicPr>
        <p:blipFill>
          <a:blip r:embed="rId3">
            <a:alphaModFix/>
          </a:blip>
          <a:stretch>
            <a:fillRect/>
          </a:stretch>
        </p:blipFill>
        <p:spPr>
          <a:xfrm>
            <a:off x="0" y="0"/>
            <a:ext cx="9144000" cy="5143500"/>
          </a:xfrm>
          <a:prstGeom prst="rect">
            <a:avLst/>
          </a:prstGeom>
          <a:noFill/>
          <a:ln>
            <a:noFill/>
          </a:ln>
        </p:spPr>
      </p:pic>
      <p:sp>
        <p:nvSpPr>
          <p:cNvPr id="387" name="Google Shape;387;p4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29</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77" name="Google Shape;77;p15"/>
          <p:cNvSpPr txBox="1">
            <a:spLocks noGrp="1"/>
          </p:cNvSpPr>
          <p:nvPr>
            <p:ph type="title"/>
          </p:nvPr>
        </p:nvSpPr>
        <p:spPr>
          <a:xfrm>
            <a:off x="0" y="111975"/>
            <a:ext cx="8520600" cy="5727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2235" b="1">
                <a:solidFill>
                  <a:srgbClr val="1D1C1D"/>
                </a:solidFill>
                <a:highlight>
                  <a:srgbClr val="FFFFFF"/>
                </a:highlight>
              </a:rPr>
              <a:t>Motivation &amp; Summary Slide</a:t>
            </a:r>
            <a:endParaRPr sz="2235" b="1">
              <a:solidFill>
                <a:srgbClr val="1D1C1D"/>
              </a:solidFill>
              <a:highlight>
                <a:srgbClr val="FFFFFF"/>
              </a:highlight>
            </a:endParaRPr>
          </a:p>
          <a:p>
            <a:pPr marL="0" lvl="0" indent="0" algn="l" rtl="0">
              <a:spcBef>
                <a:spcPts val="0"/>
              </a:spcBef>
              <a:spcAft>
                <a:spcPts val="0"/>
              </a:spcAft>
              <a:buSzPts val="990"/>
              <a:buNone/>
            </a:pPr>
            <a:endParaRPr sz="2720" b="1"/>
          </a:p>
        </p:txBody>
      </p:sp>
      <p:pic>
        <p:nvPicPr>
          <p:cNvPr id="78" name="Google Shape;78;p15"/>
          <p:cNvPicPr preferRelativeResize="0"/>
          <p:nvPr/>
        </p:nvPicPr>
        <p:blipFill>
          <a:blip r:embed="rId3">
            <a:alphaModFix/>
          </a:blip>
          <a:stretch>
            <a:fillRect/>
          </a:stretch>
        </p:blipFill>
        <p:spPr>
          <a:xfrm>
            <a:off x="0" y="684675"/>
            <a:ext cx="9143999" cy="19034"/>
          </a:xfrm>
          <a:prstGeom prst="rect">
            <a:avLst/>
          </a:prstGeom>
          <a:noFill/>
          <a:ln>
            <a:noFill/>
          </a:ln>
        </p:spPr>
      </p:pic>
      <p:sp>
        <p:nvSpPr>
          <p:cNvPr id="79" name="Google Shape;79;p15"/>
          <p:cNvSpPr txBox="1">
            <a:spLocks noGrp="1"/>
          </p:cNvSpPr>
          <p:nvPr>
            <p:ph type="body" idx="1"/>
          </p:nvPr>
        </p:nvSpPr>
        <p:spPr>
          <a:xfrm>
            <a:off x="174800" y="820000"/>
            <a:ext cx="8889900" cy="1287600"/>
          </a:xfrm>
          <a:prstGeom prst="rect">
            <a:avLst/>
          </a:prstGeom>
        </p:spPr>
        <p:txBody>
          <a:bodyPr spcFirstLastPara="1" wrap="square" lIns="91425" tIns="91425" rIns="91425" bIns="91425" anchor="t" anchorCtr="0">
            <a:noAutofit/>
          </a:bodyPr>
          <a:lstStyle/>
          <a:p>
            <a:pPr marL="0" lvl="0" indent="0" algn="ctr" rtl="0">
              <a:spcBef>
                <a:spcPts val="1200"/>
              </a:spcBef>
              <a:spcAft>
                <a:spcPts val="0"/>
              </a:spcAft>
              <a:buNone/>
            </a:pPr>
            <a:r>
              <a:rPr lang="en" sz="2050" b="1">
                <a:solidFill>
                  <a:srgbClr val="434343"/>
                </a:solidFill>
                <a:highlight>
                  <a:srgbClr val="F8F8F8"/>
                </a:highlight>
              </a:rPr>
              <a:t>Our overall hypothesis is to see unemployment had increased to unprecedented levels during COVID-19.</a:t>
            </a:r>
            <a:endParaRPr sz="2050" b="1">
              <a:solidFill>
                <a:srgbClr val="434343"/>
              </a:solidFill>
              <a:highlight>
                <a:srgbClr val="F8F8F8"/>
              </a:highlight>
            </a:endParaRPr>
          </a:p>
          <a:p>
            <a:pPr marL="0" lvl="0" indent="0" algn="ctr" rtl="0">
              <a:spcBef>
                <a:spcPts val="1200"/>
              </a:spcBef>
              <a:spcAft>
                <a:spcPts val="0"/>
              </a:spcAft>
              <a:buNone/>
            </a:pPr>
            <a:endParaRPr sz="2050" b="1">
              <a:solidFill>
                <a:srgbClr val="434343"/>
              </a:solidFill>
              <a:highlight>
                <a:srgbClr val="F8F8F8"/>
              </a:highlight>
            </a:endParaRPr>
          </a:p>
          <a:p>
            <a:pPr marL="0" lvl="0" indent="0" algn="ctr" rtl="0">
              <a:spcBef>
                <a:spcPts val="1200"/>
              </a:spcBef>
              <a:spcAft>
                <a:spcPts val="0"/>
              </a:spcAft>
              <a:buNone/>
            </a:pPr>
            <a:endParaRPr sz="2050" b="1">
              <a:solidFill>
                <a:srgbClr val="434343"/>
              </a:solidFill>
              <a:highlight>
                <a:srgbClr val="F8F8F8"/>
              </a:highlight>
            </a:endParaRPr>
          </a:p>
          <a:p>
            <a:pPr marL="0" lvl="0" indent="0" algn="ctr" rtl="0">
              <a:spcBef>
                <a:spcPts val="1200"/>
              </a:spcBef>
              <a:spcAft>
                <a:spcPts val="0"/>
              </a:spcAft>
              <a:buNone/>
            </a:pPr>
            <a:endParaRPr sz="2050" b="1">
              <a:solidFill>
                <a:srgbClr val="434343"/>
              </a:solidFill>
              <a:highlight>
                <a:srgbClr val="F8F8F8"/>
              </a:highlight>
            </a:endParaRPr>
          </a:p>
          <a:p>
            <a:pPr marL="0" lvl="0" indent="0" algn="ctr" rtl="0">
              <a:spcBef>
                <a:spcPts val="1200"/>
              </a:spcBef>
              <a:spcAft>
                <a:spcPts val="0"/>
              </a:spcAft>
              <a:buNone/>
            </a:pPr>
            <a:endParaRPr sz="2050" b="1">
              <a:solidFill>
                <a:srgbClr val="434343"/>
              </a:solidFill>
              <a:highlight>
                <a:srgbClr val="F8F8F8"/>
              </a:highlight>
            </a:endParaRPr>
          </a:p>
          <a:p>
            <a:pPr marL="0" lvl="0" indent="0" algn="ctr" rtl="0">
              <a:spcBef>
                <a:spcPts val="1200"/>
              </a:spcBef>
              <a:spcAft>
                <a:spcPts val="0"/>
              </a:spcAft>
              <a:buNone/>
            </a:pPr>
            <a:r>
              <a:rPr lang="en" sz="2050" b="1">
                <a:solidFill>
                  <a:srgbClr val="434343"/>
                </a:solidFill>
                <a:highlight>
                  <a:srgbClr val="F8F8F8"/>
                </a:highlight>
              </a:rPr>
              <a:t>We wanted to see how big that impact was </a:t>
            </a:r>
            <a:endParaRPr sz="2050" b="1">
              <a:solidFill>
                <a:srgbClr val="434343"/>
              </a:solidFill>
              <a:highlight>
                <a:srgbClr val="F8F8F8"/>
              </a:highlight>
            </a:endParaRPr>
          </a:p>
          <a:p>
            <a:pPr marL="0" lvl="0" indent="0" algn="ctr" rtl="0">
              <a:spcBef>
                <a:spcPts val="1200"/>
              </a:spcBef>
              <a:spcAft>
                <a:spcPts val="0"/>
              </a:spcAft>
              <a:buNone/>
            </a:pPr>
            <a:r>
              <a:rPr lang="en" sz="2050" b="1">
                <a:solidFill>
                  <a:srgbClr val="434343"/>
                </a:solidFill>
                <a:highlight>
                  <a:srgbClr val="F8F8F8"/>
                </a:highlight>
              </a:rPr>
              <a:t>We wanted dig out subtleties of the impact of COVID-19.</a:t>
            </a:r>
            <a:endParaRPr sz="2550" b="1">
              <a:solidFill>
                <a:srgbClr val="434343"/>
              </a:solidFill>
            </a:endParaRPr>
          </a:p>
        </p:txBody>
      </p:sp>
      <p:pic>
        <p:nvPicPr>
          <p:cNvPr id="80" name="Google Shape;80;p15"/>
          <p:cNvPicPr preferRelativeResize="0"/>
          <p:nvPr/>
        </p:nvPicPr>
        <p:blipFill>
          <a:blip r:embed="rId4">
            <a:alphaModFix/>
          </a:blip>
          <a:stretch>
            <a:fillRect/>
          </a:stretch>
        </p:blipFill>
        <p:spPr>
          <a:xfrm>
            <a:off x="2349425" y="1612850"/>
            <a:ext cx="4540650" cy="2081650"/>
          </a:xfrm>
          <a:prstGeom prst="rect">
            <a:avLst/>
          </a:prstGeom>
          <a:noFill/>
          <a:ln>
            <a:noFill/>
          </a:ln>
        </p:spPr>
      </p:pic>
      <p:sp>
        <p:nvSpPr>
          <p:cNvPr id="81" name="Google Shape;81;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6"/>
          <p:cNvSpPr txBox="1"/>
          <p:nvPr/>
        </p:nvSpPr>
        <p:spPr>
          <a:xfrm>
            <a:off x="332925" y="4697100"/>
            <a:ext cx="8211600" cy="4464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1200"/>
              </a:spcAft>
              <a:buNone/>
            </a:pPr>
            <a:r>
              <a:rPr lang="en" sz="1700">
                <a:solidFill>
                  <a:schemeClr val="dk1"/>
                </a:solidFill>
              </a:rPr>
              <a:t>Examining if the original Phillips curve is applicable in this scenario (correlation) </a:t>
            </a:r>
            <a:endParaRPr/>
          </a:p>
        </p:txBody>
      </p:sp>
      <p:sp>
        <p:nvSpPr>
          <p:cNvPr id="87" name="Google Shape;87;p16"/>
          <p:cNvSpPr txBox="1">
            <a:spLocks noGrp="1"/>
          </p:cNvSpPr>
          <p:nvPr>
            <p:ph type="title"/>
          </p:nvPr>
        </p:nvSpPr>
        <p:spPr>
          <a:xfrm>
            <a:off x="-50175" y="76200"/>
            <a:ext cx="8520600" cy="5727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2435" b="1">
                <a:solidFill>
                  <a:srgbClr val="1D1C1D"/>
                </a:solidFill>
              </a:rPr>
              <a:t>              Data Sources</a:t>
            </a:r>
            <a:endParaRPr sz="2435" b="1">
              <a:solidFill>
                <a:srgbClr val="1D1C1D"/>
              </a:solidFill>
            </a:endParaRPr>
          </a:p>
          <a:p>
            <a:pPr marL="0" lvl="0" indent="0" algn="l" rtl="0">
              <a:spcBef>
                <a:spcPts val="0"/>
              </a:spcBef>
              <a:spcAft>
                <a:spcPts val="0"/>
              </a:spcAft>
              <a:buSzPts val="990"/>
              <a:buNone/>
            </a:pPr>
            <a:endParaRPr sz="3220" b="1"/>
          </a:p>
        </p:txBody>
      </p:sp>
      <p:sp>
        <p:nvSpPr>
          <p:cNvPr id="88" name="Google Shape;88;p16"/>
          <p:cNvSpPr txBox="1">
            <a:spLocks noGrp="1"/>
          </p:cNvSpPr>
          <p:nvPr>
            <p:ph type="body" idx="1"/>
          </p:nvPr>
        </p:nvSpPr>
        <p:spPr>
          <a:xfrm>
            <a:off x="1148550" y="958375"/>
            <a:ext cx="5737800" cy="1209000"/>
          </a:xfrm>
          <a:prstGeom prst="rect">
            <a:avLst/>
          </a:prstGeom>
        </p:spPr>
        <p:txBody>
          <a:bodyPr spcFirstLastPara="1" wrap="square" lIns="91425" tIns="91425" rIns="91425" bIns="91425" anchor="t" anchorCtr="0">
            <a:noAutofit/>
          </a:bodyPr>
          <a:lstStyle/>
          <a:p>
            <a:pPr marL="0" lvl="0" indent="0" algn="l" rtl="0">
              <a:spcBef>
                <a:spcPts val="1200"/>
              </a:spcBef>
              <a:spcAft>
                <a:spcPts val="0"/>
              </a:spcAft>
              <a:buClr>
                <a:schemeClr val="dk1"/>
              </a:buClr>
              <a:buSzPts val="1100"/>
              <a:buFont typeface="Arial"/>
              <a:buNone/>
            </a:pPr>
            <a:r>
              <a:rPr lang="en" sz="1600" b="1">
                <a:solidFill>
                  <a:schemeClr val="dk1"/>
                </a:solidFill>
              </a:rPr>
              <a:t>APIs:</a:t>
            </a:r>
            <a:r>
              <a:rPr lang="en" sz="1600" b="1">
                <a:solidFill>
                  <a:schemeClr val="dk1"/>
                </a:solidFill>
                <a:uFill>
                  <a:noFill/>
                </a:uFill>
                <a:hlinkClick r:id="rId3">
                  <a:extLst>
                    <a:ext uri="{A12FA001-AC4F-418D-AE19-62706E023703}">
                      <ahyp:hlinkClr xmlns:ahyp="http://schemas.microsoft.com/office/drawing/2018/hyperlinkcolor" val="tx"/>
                    </a:ext>
                  </a:extLst>
                </a:hlinkClick>
              </a:rPr>
              <a:t> </a:t>
            </a:r>
            <a:r>
              <a:rPr lang="en" sz="1600" b="1" u="sng">
                <a:solidFill>
                  <a:schemeClr val="hlink"/>
                </a:solidFill>
                <a:hlinkClick r:id="rId3"/>
              </a:rPr>
              <a:t>https://developer.vic.gov.au/</a:t>
            </a:r>
            <a:endParaRPr sz="1600" b="1" u="sng">
              <a:solidFill>
                <a:schemeClr val="hlink"/>
              </a:solidFill>
            </a:endParaRPr>
          </a:p>
          <a:p>
            <a:pPr marL="0" lvl="0" indent="457200" algn="l" rtl="0">
              <a:spcBef>
                <a:spcPts val="1200"/>
              </a:spcBef>
              <a:spcAft>
                <a:spcPts val="0"/>
              </a:spcAft>
              <a:buClr>
                <a:schemeClr val="dk1"/>
              </a:buClr>
              <a:buSzPts val="1100"/>
              <a:buFont typeface="Arial"/>
              <a:buNone/>
            </a:pPr>
            <a:r>
              <a:rPr lang="en" sz="1600" b="1">
                <a:solidFill>
                  <a:schemeClr val="dk1"/>
                </a:solidFill>
              </a:rPr>
              <a:t>  </a:t>
            </a:r>
            <a:r>
              <a:rPr lang="en" sz="1600" b="1" u="sng">
                <a:solidFill>
                  <a:schemeClr val="hlink"/>
                </a:solidFill>
                <a:hlinkClick r:id="rId4"/>
              </a:rPr>
              <a:t>https://developers.google.com/maps</a:t>
            </a:r>
            <a:r>
              <a:rPr lang="en" sz="1600" b="1">
                <a:solidFill>
                  <a:schemeClr val="dk1"/>
                </a:solidFill>
              </a:rPr>
              <a:t> </a:t>
            </a:r>
            <a:endParaRPr sz="1600" b="1" u="sng">
              <a:solidFill>
                <a:schemeClr val="hlink"/>
              </a:solidFill>
            </a:endParaRPr>
          </a:p>
          <a:p>
            <a:pPr marL="0" lvl="0" indent="0" algn="l" rtl="0">
              <a:spcBef>
                <a:spcPts val="1200"/>
              </a:spcBef>
              <a:spcAft>
                <a:spcPts val="0"/>
              </a:spcAft>
              <a:buClr>
                <a:schemeClr val="dk1"/>
              </a:buClr>
              <a:buSzPts val="1100"/>
              <a:buFont typeface="Arial"/>
              <a:buNone/>
            </a:pPr>
            <a:r>
              <a:rPr lang="en" sz="1600" b="1">
                <a:solidFill>
                  <a:schemeClr val="dk1"/>
                </a:solidFill>
              </a:rPr>
              <a:t>Other sources:</a:t>
            </a:r>
            <a:r>
              <a:rPr lang="en" sz="1600" b="1">
                <a:solidFill>
                  <a:schemeClr val="dk1"/>
                </a:solidFill>
                <a:uFill>
                  <a:noFill/>
                </a:uFill>
                <a:hlinkClick r:id="rId5">
                  <a:extLst>
                    <a:ext uri="{A12FA001-AC4F-418D-AE19-62706E023703}">
                      <ahyp:hlinkClr xmlns:ahyp="http://schemas.microsoft.com/office/drawing/2018/hyperlinkcolor" val="tx"/>
                    </a:ext>
                  </a:extLst>
                </a:hlinkClick>
              </a:rPr>
              <a:t> </a:t>
            </a:r>
            <a:r>
              <a:rPr lang="en" sz="1600" b="1" u="sng">
                <a:solidFill>
                  <a:schemeClr val="hlink"/>
                </a:solidFill>
                <a:hlinkClick r:id="rId5"/>
              </a:rPr>
              <a:t>https://github.com/tradingeconomics</a:t>
            </a:r>
            <a:endParaRPr sz="2200"/>
          </a:p>
        </p:txBody>
      </p:sp>
      <p:sp>
        <p:nvSpPr>
          <p:cNvPr id="89" name="Google Shape;89;p16"/>
          <p:cNvSpPr txBox="1">
            <a:spLocks noGrp="1"/>
          </p:cNvSpPr>
          <p:nvPr>
            <p:ph type="title"/>
          </p:nvPr>
        </p:nvSpPr>
        <p:spPr>
          <a:xfrm>
            <a:off x="294525" y="4385100"/>
            <a:ext cx="8612400" cy="5727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SzPts val="1100"/>
              <a:buNone/>
            </a:pPr>
            <a:r>
              <a:rPr lang="en" sz="1700" dirty="0"/>
              <a:t> </a:t>
            </a:r>
            <a:r>
              <a:rPr lang="en" sz="1820" b="1" dirty="0">
                <a:solidFill>
                  <a:srgbClr val="E69138"/>
                </a:solidFill>
              </a:rPr>
              <a:t>Section 4: </a:t>
            </a:r>
            <a:endParaRPr sz="3220" b="1" dirty="0"/>
          </a:p>
        </p:txBody>
      </p:sp>
      <p:sp>
        <p:nvSpPr>
          <p:cNvPr id="90" name="Google Shape;90;p16"/>
          <p:cNvSpPr/>
          <p:nvPr/>
        </p:nvSpPr>
        <p:spPr>
          <a:xfrm>
            <a:off x="127425" y="4494150"/>
            <a:ext cx="243300" cy="2781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1" name="Google Shape;91;p16"/>
          <p:cNvPicPr preferRelativeResize="0"/>
          <p:nvPr/>
        </p:nvPicPr>
        <p:blipFill>
          <a:blip r:embed="rId6">
            <a:alphaModFix/>
          </a:blip>
          <a:stretch>
            <a:fillRect/>
          </a:stretch>
        </p:blipFill>
        <p:spPr>
          <a:xfrm>
            <a:off x="-5" y="0"/>
            <a:ext cx="1148547" cy="1680800"/>
          </a:xfrm>
          <a:prstGeom prst="rect">
            <a:avLst/>
          </a:prstGeom>
          <a:noFill/>
          <a:ln>
            <a:noFill/>
          </a:ln>
        </p:spPr>
      </p:pic>
      <p:pic>
        <p:nvPicPr>
          <p:cNvPr id="92" name="Google Shape;92;p16"/>
          <p:cNvPicPr preferRelativeResize="0"/>
          <p:nvPr/>
        </p:nvPicPr>
        <p:blipFill>
          <a:blip r:embed="rId7">
            <a:alphaModFix/>
          </a:blip>
          <a:stretch>
            <a:fillRect/>
          </a:stretch>
        </p:blipFill>
        <p:spPr>
          <a:xfrm>
            <a:off x="7145110" y="722474"/>
            <a:ext cx="1584915" cy="1444901"/>
          </a:xfrm>
          <a:prstGeom prst="rect">
            <a:avLst/>
          </a:prstGeom>
          <a:noFill/>
          <a:ln>
            <a:noFill/>
          </a:ln>
        </p:spPr>
      </p:pic>
      <p:sp>
        <p:nvSpPr>
          <p:cNvPr id="93" name="Google Shape;93;p16"/>
          <p:cNvSpPr txBox="1">
            <a:spLocks noGrp="1"/>
          </p:cNvSpPr>
          <p:nvPr>
            <p:ph type="title"/>
          </p:nvPr>
        </p:nvSpPr>
        <p:spPr>
          <a:xfrm>
            <a:off x="7429500" y="1891100"/>
            <a:ext cx="1714500" cy="5004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2435" b="1">
                <a:solidFill>
                  <a:srgbClr val="1D1C1D"/>
                </a:solidFill>
              </a:rPr>
              <a:t>                                                                               Questions</a:t>
            </a:r>
            <a:endParaRPr sz="3220" b="1"/>
          </a:p>
        </p:txBody>
      </p:sp>
      <p:pic>
        <p:nvPicPr>
          <p:cNvPr id="94" name="Google Shape;94;p16"/>
          <p:cNvPicPr preferRelativeResize="0"/>
          <p:nvPr/>
        </p:nvPicPr>
        <p:blipFill>
          <a:blip r:embed="rId8">
            <a:alphaModFix/>
          </a:blip>
          <a:stretch>
            <a:fillRect/>
          </a:stretch>
        </p:blipFill>
        <p:spPr>
          <a:xfrm>
            <a:off x="1219200" y="608475"/>
            <a:ext cx="9143999" cy="19034"/>
          </a:xfrm>
          <a:prstGeom prst="rect">
            <a:avLst/>
          </a:prstGeom>
          <a:noFill/>
          <a:ln>
            <a:noFill/>
          </a:ln>
        </p:spPr>
      </p:pic>
      <p:pic>
        <p:nvPicPr>
          <p:cNvPr id="95" name="Google Shape;95;p16"/>
          <p:cNvPicPr preferRelativeResize="0"/>
          <p:nvPr/>
        </p:nvPicPr>
        <p:blipFill>
          <a:blip r:embed="rId8">
            <a:alphaModFix/>
          </a:blip>
          <a:stretch>
            <a:fillRect/>
          </a:stretch>
        </p:blipFill>
        <p:spPr>
          <a:xfrm>
            <a:off x="-1601150" y="2391500"/>
            <a:ext cx="9143999" cy="19034"/>
          </a:xfrm>
          <a:prstGeom prst="rect">
            <a:avLst/>
          </a:prstGeom>
          <a:noFill/>
          <a:ln>
            <a:noFill/>
          </a:ln>
        </p:spPr>
      </p:pic>
      <p:sp>
        <p:nvSpPr>
          <p:cNvPr id="96" name="Google Shape;96;p16"/>
          <p:cNvSpPr/>
          <p:nvPr/>
        </p:nvSpPr>
        <p:spPr>
          <a:xfrm>
            <a:off x="127425" y="2479075"/>
            <a:ext cx="243300" cy="2781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6"/>
          <p:cNvSpPr txBox="1">
            <a:spLocks noGrp="1"/>
          </p:cNvSpPr>
          <p:nvPr>
            <p:ph type="title"/>
          </p:nvPr>
        </p:nvSpPr>
        <p:spPr>
          <a:xfrm>
            <a:off x="294525" y="2636913"/>
            <a:ext cx="8520600" cy="5727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1200"/>
              </a:spcAft>
              <a:buSzPts val="1100"/>
              <a:buNone/>
            </a:pPr>
            <a:r>
              <a:rPr lang="en" sz="1700"/>
              <a:t> Overall analysis of the unemployment in Australia(10 years)</a:t>
            </a:r>
            <a:endParaRPr sz="3220" b="1"/>
          </a:p>
        </p:txBody>
      </p:sp>
      <p:sp>
        <p:nvSpPr>
          <p:cNvPr id="98" name="Google Shape;98;p16"/>
          <p:cNvSpPr/>
          <p:nvPr/>
        </p:nvSpPr>
        <p:spPr>
          <a:xfrm>
            <a:off x="127425" y="3160888"/>
            <a:ext cx="243300" cy="2781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6"/>
          <p:cNvSpPr txBox="1"/>
          <p:nvPr/>
        </p:nvSpPr>
        <p:spPr>
          <a:xfrm>
            <a:off x="370725" y="2385775"/>
            <a:ext cx="5274000" cy="814488"/>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1200"/>
              </a:spcAft>
              <a:buNone/>
            </a:pPr>
            <a:r>
              <a:rPr lang="en" sz="1820" b="1" dirty="0">
                <a:solidFill>
                  <a:srgbClr val="E69138"/>
                </a:solidFill>
              </a:rPr>
              <a:t>Section 1:</a:t>
            </a:r>
            <a:endParaRPr dirty="0"/>
          </a:p>
        </p:txBody>
      </p:sp>
      <p:sp>
        <p:nvSpPr>
          <p:cNvPr id="100" name="Google Shape;100;p16"/>
          <p:cNvSpPr txBox="1"/>
          <p:nvPr/>
        </p:nvSpPr>
        <p:spPr>
          <a:xfrm>
            <a:off x="370725" y="3067588"/>
            <a:ext cx="3000000" cy="814488"/>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1200"/>
              </a:spcAft>
              <a:buNone/>
            </a:pPr>
            <a:r>
              <a:rPr lang="en" sz="1820" b="1" dirty="0">
                <a:solidFill>
                  <a:srgbClr val="E69138"/>
                </a:solidFill>
              </a:rPr>
              <a:t>Section 2: </a:t>
            </a:r>
            <a:r>
              <a:rPr lang="en" b="1" dirty="0">
                <a:solidFill>
                  <a:srgbClr val="1D1C1D"/>
                </a:solidFill>
                <a:highlight>
                  <a:schemeClr val="lt1"/>
                </a:highlight>
              </a:rPr>
              <a:t> </a:t>
            </a:r>
            <a:endParaRPr dirty="0">
              <a:solidFill>
                <a:schemeClr val="dk1"/>
              </a:solidFill>
            </a:endParaRPr>
          </a:p>
        </p:txBody>
      </p:sp>
      <p:sp>
        <p:nvSpPr>
          <p:cNvPr id="101" name="Google Shape;101;p16"/>
          <p:cNvSpPr txBox="1">
            <a:spLocks noGrp="1"/>
          </p:cNvSpPr>
          <p:nvPr>
            <p:ph type="title"/>
          </p:nvPr>
        </p:nvSpPr>
        <p:spPr>
          <a:xfrm>
            <a:off x="264225" y="3320500"/>
            <a:ext cx="8520600" cy="5727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1200"/>
              </a:spcAft>
              <a:buSzPts val="1100"/>
              <a:buNone/>
            </a:pPr>
            <a:r>
              <a:rPr lang="en" sz="1700" dirty="0"/>
              <a:t> Short Term analysis of the unemployment in Australia (3 years) by gender</a:t>
            </a:r>
            <a:endParaRPr sz="3220" b="1" dirty="0"/>
          </a:p>
        </p:txBody>
      </p:sp>
      <p:sp>
        <p:nvSpPr>
          <p:cNvPr id="102" name="Google Shape;102;p16"/>
          <p:cNvSpPr/>
          <p:nvPr/>
        </p:nvSpPr>
        <p:spPr>
          <a:xfrm>
            <a:off x="127425" y="3766513"/>
            <a:ext cx="243300" cy="2781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6"/>
          <p:cNvSpPr txBox="1"/>
          <p:nvPr/>
        </p:nvSpPr>
        <p:spPr>
          <a:xfrm>
            <a:off x="370725" y="3673213"/>
            <a:ext cx="3000000" cy="814488"/>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1200"/>
              </a:spcAft>
              <a:buNone/>
            </a:pPr>
            <a:r>
              <a:rPr lang="en" sz="1820" b="1" dirty="0">
                <a:solidFill>
                  <a:srgbClr val="E69138"/>
                </a:solidFill>
              </a:rPr>
              <a:t>Section 3: </a:t>
            </a:r>
            <a:endParaRPr dirty="0">
              <a:solidFill>
                <a:schemeClr val="dk1"/>
              </a:solidFill>
            </a:endParaRPr>
          </a:p>
        </p:txBody>
      </p:sp>
      <p:sp>
        <p:nvSpPr>
          <p:cNvPr id="104" name="Google Shape;104;p16"/>
          <p:cNvSpPr txBox="1">
            <a:spLocks noGrp="1"/>
          </p:cNvSpPr>
          <p:nvPr>
            <p:ph type="title"/>
          </p:nvPr>
        </p:nvSpPr>
        <p:spPr>
          <a:xfrm>
            <a:off x="264225" y="3969400"/>
            <a:ext cx="8520600" cy="5727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1200"/>
              </a:spcAft>
              <a:buSzPts val="1100"/>
              <a:buNone/>
            </a:pPr>
            <a:r>
              <a:rPr lang="en" sz="1700" dirty="0"/>
              <a:t> Short Term analysis of the unemployment in Australia(3 years) by state</a:t>
            </a:r>
            <a:endParaRPr sz="3220" b="1" dirty="0"/>
          </a:p>
        </p:txBody>
      </p:sp>
      <p:sp>
        <p:nvSpPr>
          <p:cNvPr id="105" name="Google Shape;105;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17"/>
          <p:cNvSpPr txBox="1">
            <a:spLocks noGrp="1"/>
          </p:cNvSpPr>
          <p:nvPr>
            <p:ph type="title"/>
          </p:nvPr>
        </p:nvSpPr>
        <p:spPr>
          <a:xfrm>
            <a:off x="0" y="76200"/>
            <a:ext cx="8520600" cy="5727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990"/>
              <a:buNone/>
            </a:pPr>
            <a:r>
              <a:rPr lang="en" sz="2135" b="1">
                <a:solidFill>
                  <a:srgbClr val="1D1C1D"/>
                </a:solidFill>
              </a:rPr>
              <a:t>Data Cleanup &amp; Exploration</a:t>
            </a:r>
            <a:endParaRPr sz="2135" b="1">
              <a:solidFill>
                <a:srgbClr val="1D1C1D"/>
              </a:solidFill>
            </a:endParaRPr>
          </a:p>
          <a:p>
            <a:pPr marL="0" lvl="0" indent="0" algn="l" rtl="0">
              <a:spcBef>
                <a:spcPts val="0"/>
              </a:spcBef>
              <a:spcAft>
                <a:spcPts val="0"/>
              </a:spcAft>
              <a:buSzPts val="990"/>
              <a:buNone/>
            </a:pPr>
            <a:endParaRPr sz="3620" b="1"/>
          </a:p>
        </p:txBody>
      </p:sp>
      <p:pic>
        <p:nvPicPr>
          <p:cNvPr id="111" name="Google Shape;111;p17"/>
          <p:cNvPicPr preferRelativeResize="0"/>
          <p:nvPr/>
        </p:nvPicPr>
        <p:blipFill>
          <a:blip r:embed="rId3">
            <a:alphaModFix/>
          </a:blip>
          <a:stretch>
            <a:fillRect/>
          </a:stretch>
        </p:blipFill>
        <p:spPr>
          <a:xfrm>
            <a:off x="0" y="684675"/>
            <a:ext cx="9143999" cy="19034"/>
          </a:xfrm>
          <a:prstGeom prst="rect">
            <a:avLst/>
          </a:prstGeom>
          <a:noFill/>
          <a:ln>
            <a:noFill/>
          </a:ln>
        </p:spPr>
      </p:pic>
      <p:pic>
        <p:nvPicPr>
          <p:cNvPr id="112" name="Google Shape;112;p17"/>
          <p:cNvPicPr preferRelativeResize="0"/>
          <p:nvPr/>
        </p:nvPicPr>
        <p:blipFill>
          <a:blip r:embed="rId4">
            <a:alphaModFix/>
          </a:blip>
          <a:stretch>
            <a:fillRect/>
          </a:stretch>
        </p:blipFill>
        <p:spPr>
          <a:xfrm>
            <a:off x="152400" y="856109"/>
            <a:ext cx="8839201" cy="4003819"/>
          </a:xfrm>
          <a:prstGeom prst="rect">
            <a:avLst/>
          </a:prstGeom>
          <a:noFill/>
          <a:ln>
            <a:noFill/>
          </a:ln>
        </p:spPr>
      </p:pic>
      <p:sp>
        <p:nvSpPr>
          <p:cNvPr id="113" name="Google Shape;113;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pic>
        <p:nvPicPr>
          <p:cNvPr id="118" name="Google Shape;118;p18"/>
          <p:cNvPicPr preferRelativeResize="0"/>
          <p:nvPr/>
        </p:nvPicPr>
        <p:blipFill>
          <a:blip r:embed="rId3">
            <a:alphaModFix/>
          </a:blip>
          <a:stretch>
            <a:fillRect/>
          </a:stretch>
        </p:blipFill>
        <p:spPr>
          <a:xfrm>
            <a:off x="0" y="684675"/>
            <a:ext cx="9143999" cy="19034"/>
          </a:xfrm>
          <a:prstGeom prst="rect">
            <a:avLst/>
          </a:prstGeom>
          <a:noFill/>
          <a:ln>
            <a:noFill/>
          </a:ln>
        </p:spPr>
      </p:pic>
      <p:pic>
        <p:nvPicPr>
          <p:cNvPr id="119" name="Google Shape;119;p18"/>
          <p:cNvPicPr preferRelativeResize="0"/>
          <p:nvPr/>
        </p:nvPicPr>
        <p:blipFill>
          <a:blip r:embed="rId4">
            <a:alphaModFix/>
          </a:blip>
          <a:stretch>
            <a:fillRect/>
          </a:stretch>
        </p:blipFill>
        <p:spPr>
          <a:xfrm>
            <a:off x="1889882" y="739475"/>
            <a:ext cx="5892216" cy="4404026"/>
          </a:xfrm>
          <a:prstGeom prst="rect">
            <a:avLst/>
          </a:prstGeom>
          <a:noFill/>
          <a:ln>
            <a:noFill/>
          </a:ln>
        </p:spPr>
      </p:pic>
      <p:sp>
        <p:nvSpPr>
          <p:cNvPr id="120" name="Google Shape;120;p18"/>
          <p:cNvSpPr txBox="1">
            <a:spLocks noGrp="1"/>
          </p:cNvSpPr>
          <p:nvPr>
            <p:ph type="title"/>
          </p:nvPr>
        </p:nvSpPr>
        <p:spPr>
          <a:xfrm>
            <a:off x="0" y="76200"/>
            <a:ext cx="9144000" cy="5727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1200"/>
              </a:spcAft>
              <a:buClr>
                <a:schemeClr val="dk1"/>
              </a:buClr>
              <a:buSzPts val="990"/>
              <a:buFont typeface="Arial"/>
              <a:buNone/>
            </a:pPr>
            <a:r>
              <a:rPr lang="en" sz="1800" b="1">
                <a:solidFill>
                  <a:srgbClr val="E69138"/>
                </a:solidFill>
              </a:rPr>
              <a:t>Section 1: Overall analysis of unemployment in Australia (2010-2020)</a:t>
            </a:r>
            <a:endParaRPr sz="1800" b="1">
              <a:solidFill>
                <a:srgbClr val="E69138"/>
              </a:solidFill>
            </a:endParaRPr>
          </a:p>
        </p:txBody>
      </p:sp>
      <p:sp>
        <p:nvSpPr>
          <p:cNvPr id="121" name="Google Shape;121;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pic>
        <p:nvPicPr>
          <p:cNvPr id="126" name="Google Shape;126;p19"/>
          <p:cNvPicPr preferRelativeResize="0"/>
          <p:nvPr/>
        </p:nvPicPr>
        <p:blipFill>
          <a:blip r:embed="rId3">
            <a:alphaModFix/>
          </a:blip>
          <a:stretch>
            <a:fillRect/>
          </a:stretch>
        </p:blipFill>
        <p:spPr>
          <a:xfrm>
            <a:off x="0" y="684675"/>
            <a:ext cx="9143999" cy="19034"/>
          </a:xfrm>
          <a:prstGeom prst="rect">
            <a:avLst/>
          </a:prstGeom>
          <a:noFill/>
          <a:ln>
            <a:noFill/>
          </a:ln>
        </p:spPr>
      </p:pic>
      <p:pic>
        <p:nvPicPr>
          <p:cNvPr id="127" name="Google Shape;127;p19"/>
          <p:cNvPicPr preferRelativeResize="0"/>
          <p:nvPr/>
        </p:nvPicPr>
        <p:blipFill>
          <a:blip r:embed="rId4">
            <a:alphaModFix/>
          </a:blip>
          <a:stretch>
            <a:fillRect/>
          </a:stretch>
        </p:blipFill>
        <p:spPr>
          <a:xfrm>
            <a:off x="545724" y="817025"/>
            <a:ext cx="7925975" cy="4326475"/>
          </a:xfrm>
          <a:prstGeom prst="rect">
            <a:avLst/>
          </a:prstGeom>
          <a:noFill/>
          <a:ln>
            <a:noFill/>
          </a:ln>
        </p:spPr>
      </p:pic>
      <p:sp>
        <p:nvSpPr>
          <p:cNvPr id="128" name="Google Shape;128;p19"/>
          <p:cNvSpPr txBox="1">
            <a:spLocks noGrp="1"/>
          </p:cNvSpPr>
          <p:nvPr>
            <p:ph type="title"/>
          </p:nvPr>
        </p:nvSpPr>
        <p:spPr>
          <a:xfrm>
            <a:off x="0" y="76200"/>
            <a:ext cx="9144000" cy="5727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1200"/>
              </a:spcAft>
              <a:buClr>
                <a:schemeClr val="dk1"/>
              </a:buClr>
              <a:buSzPts val="990"/>
              <a:buFont typeface="Arial"/>
              <a:buNone/>
            </a:pPr>
            <a:r>
              <a:rPr lang="en" sz="1800" b="1">
                <a:solidFill>
                  <a:srgbClr val="E69138"/>
                </a:solidFill>
              </a:rPr>
              <a:t>Section 1: Comparison per month of the unemployment rate in the last 3 years</a:t>
            </a:r>
            <a:endParaRPr sz="1800" b="1">
              <a:solidFill>
                <a:srgbClr val="E69138"/>
              </a:solidFill>
            </a:endParaRPr>
          </a:p>
        </p:txBody>
      </p:sp>
      <p:sp>
        <p:nvSpPr>
          <p:cNvPr id="129" name="Google Shape;129;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7</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20"/>
          <p:cNvSpPr txBox="1">
            <a:spLocks noGrp="1"/>
          </p:cNvSpPr>
          <p:nvPr>
            <p:ph type="title"/>
          </p:nvPr>
        </p:nvSpPr>
        <p:spPr>
          <a:xfrm>
            <a:off x="0" y="76200"/>
            <a:ext cx="9144000" cy="5727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1200"/>
              </a:spcAft>
              <a:buClr>
                <a:schemeClr val="dk1"/>
              </a:buClr>
              <a:buSzPts val="990"/>
              <a:buFont typeface="Arial"/>
              <a:buNone/>
            </a:pPr>
            <a:r>
              <a:rPr lang="en" sz="1800" b="1">
                <a:solidFill>
                  <a:srgbClr val="E69138"/>
                </a:solidFill>
              </a:rPr>
              <a:t>Section 2: The gendered impact of COVID on unemployment from 2018 - 2020</a:t>
            </a:r>
            <a:endParaRPr sz="1800" b="1">
              <a:solidFill>
                <a:srgbClr val="E69138"/>
              </a:solidFill>
            </a:endParaRPr>
          </a:p>
        </p:txBody>
      </p:sp>
      <p:pic>
        <p:nvPicPr>
          <p:cNvPr id="135" name="Google Shape;135;p20"/>
          <p:cNvPicPr preferRelativeResize="0"/>
          <p:nvPr/>
        </p:nvPicPr>
        <p:blipFill>
          <a:blip r:embed="rId3">
            <a:alphaModFix/>
          </a:blip>
          <a:stretch>
            <a:fillRect/>
          </a:stretch>
        </p:blipFill>
        <p:spPr>
          <a:xfrm>
            <a:off x="0" y="532275"/>
            <a:ext cx="9143999" cy="19034"/>
          </a:xfrm>
          <a:prstGeom prst="rect">
            <a:avLst/>
          </a:prstGeom>
          <a:noFill/>
          <a:ln>
            <a:noFill/>
          </a:ln>
        </p:spPr>
      </p:pic>
      <p:pic>
        <p:nvPicPr>
          <p:cNvPr id="136" name="Google Shape;136;p20"/>
          <p:cNvPicPr preferRelativeResize="0"/>
          <p:nvPr/>
        </p:nvPicPr>
        <p:blipFill>
          <a:blip r:embed="rId4">
            <a:alphaModFix/>
          </a:blip>
          <a:stretch>
            <a:fillRect/>
          </a:stretch>
        </p:blipFill>
        <p:spPr>
          <a:xfrm>
            <a:off x="152400" y="1840948"/>
            <a:ext cx="8839201" cy="1853400"/>
          </a:xfrm>
          <a:prstGeom prst="rect">
            <a:avLst/>
          </a:prstGeom>
          <a:noFill/>
          <a:ln>
            <a:noFill/>
          </a:ln>
        </p:spPr>
      </p:pic>
      <p:sp>
        <p:nvSpPr>
          <p:cNvPr id="137" name="Google Shape;137;p20"/>
          <p:cNvSpPr txBox="1"/>
          <p:nvPr/>
        </p:nvSpPr>
        <p:spPr>
          <a:xfrm>
            <a:off x="505150" y="933775"/>
            <a:ext cx="4408800" cy="677100"/>
          </a:xfrm>
          <a:prstGeom prst="rect">
            <a:avLst/>
          </a:prstGeom>
          <a:noFill/>
          <a:ln>
            <a:noFill/>
          </a:ln>
        </p:spPr>
        <p:txBody>
          <a:bodyPr spcFirstLastPara="1" wrap="square" lIns="91425" tIns="91425" rIns="91425" bIns="91425" anchor="t" anchorCtr="0">
            <a:spAutoFit/>
          </a:bodyPr>
          <a:lstStyle/>
          <a:p>
            <a:pPr marL="457200" lvl="0" indent="-330200" algn="l" rtl="0">
              <a:spcBef>
                <a:spcPts val="0"/>
              </a:spcBef>
              <a:spcAft>
                <a:spcPts val="0"/>
              </a:spcAft>
              <a:buSzPts val="1600"/>
              <a:buChar char="●"/>
            </a:pPr>
            <a:r>
              <a:rPr lang="en" sz="1600" b="1"/>
              <a:t>Filter out the data frame based on </a:t>
            </a:r>
            <a:r>
              <a:rPr lang="en" sz="1600" b="1">
                <a:solidFill>
                  <a:srgbClr val="A64D79"/>
                </a:solidFill>
              </a:rPr>
              <a:t>“gender” </a:t>
            </a:r>
            <a:r>
              <a:rPr lang="en" sz="1600" b="1"/>
              <a:t>and “</a:t>
            </a:r>
            <a:r>
              <a:rPr lang="en" sz="1600" b="1">
                <a:solidFill>
                  <a:srgbClr val="A64D79"/>
                </a:solidFill>
              </a:rPr>
              <a:t>data adjustment type”</a:t>
            </a:r>
            <a:r>
              <a:rPr lang="en" sz="1600" b="1"/>
              <a:t> </a:t>
            </a:r>
            <a:endParaRPr sz="1600" b="1"/>
          </a:p>
        </p:txBody>
      </p:sp>
      <p:pic>
        <p:nvPicPr>
          <p:cNvPr id="138" name="Google Shape;138;p20"/>
          <p:cNvPicPr preferRelativeResize="0"/>
          <p:nvPr/>
        </p:nvPicPr>
        <p:blipFill>
          <a:blip r:embed="rId5">
            <a:alphaModFix/>
          </a:blip>
          <a:stretch>
            <a:fillRect/>
          </a:stretch>
        </p:blipFill>
        <p:spPr>
          <a:xfrm>
            <a:off x="7772525" y="586600"/>
            <a:ext cx="1219074" cy="1219050"/>
          </a:xfrm>
          <a:prstGeom prst="rect">
            <a:avLst/>
          </a:prstGeom>
          <a:noFill/>
          <a:ln>
            <a:noFill/>
          </a:ln>
        </p:spPr>
      </p:pic>
      <p:sp>
        <p:nvSpPr>
          <p:cNvPr id="139" name="Google Shape;139;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8</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21"/>
          <p:cNvSpPr txBox="1">
            <a:spLocks noGrp="1"/>
          </p:cNvSpPr>
          <p:nvPr>
            <p:ph type="body" idx="1"/>
          </p:nvPr>
        </p:nvSpPr>
        <p:spPr>
          <a:xfrm>
            <a:off x="6521200" y="3356225"/>
            <a:ext cx="2464200" cy="1194000"/>
          </a:xfrm>
          <a:prstGeom prst="rect">
            <a:avLst/>
          </a:prstGeom>
          <a:gradFill>
            <a:gsLst>
              <a:gs pos="0">
                <a:srgbClr val="FFF6DB"/>
              </a:gs>
              <a:gs pos="100000">
                <a:srgbClr val="FAD25C"/>
              </a:gs>
            </a:gsLst>
            <a:lin ang="5400012" scaled="0"/>
          </a:gradFill>
        </p:spPr>
        <p:txBody>
          <a:bodyPr spcFirstLastPara="1" wrap="square" lIns="91425" tIns="91425" rIns="91425" bIns="91425" anchor="t" anchorCtr="0">
            <a:normAutofit/>
          </a:bodyPr>
          <a:lstStyle/>
          <a:p>
            <a:pPr marL="0" lvl="0" indent="0" algn="l" rtl="0">
              <a:spcBef>
                <a:spcPts val="0"/>
              </a:spcBef>
              <a:spcAft>
                <a:spcPts val="1200"/>
              </a:spcAft>
              <a:buNone/>
            </a:pPr>
            <a:r>
              <a:rPr lang="en" sz="1900" b="1">
                <a:latin typeface="Times New Roman"/>
                <a:ea typeface="Times New Roman"/>
                <a:cs typeface="Times New Roman"/>
                <a:sym typeface="Times New Roman"/>
              </a:rPr>
              <a:t>Ensure all the months can be seen on the chart. </a:t>
            </a:r>
            <a:endParaRPr sz="1900" b="1">
              <a:latin typeface="Times New Roman"/>
              <a:ea typeface="Times New Roman"/>
              <a:cs typeface="Times New Roman"/>
              <a:sym typeface="Times New Roman"/>
            </a:endParaRPr>
          </a:p>
        </p:txBody>
      </p:sp>
      <p:pic>
        <p:nvPicPr>
          <p:cNvPr id="145" name="Google Shape;145;p21"/>
          <p:cNvPicPr preferRelativeResize="0"/>
          <p:nvPr/>
        </p:nvPicPr>
        <p:blipFill>
          <a:blip r:embed="rId3">
            <a:alphaModFix/>
          </a:blip>
          <a:stretch>
            <a:fillRect/>
          </a:stretch>
        </p:blipFill>
        <p:spPr>
          <a:xfrm>
            <a:off x="311700" y="1871975"/>
            <a:ext cx="5979899" cy="2678250"/>
          </a:xfrm>
          <a:prstGeom prst="rect">
            <a:avLst/>
          </a:prstGeom>
          <a:noFill/>
          <a:ln>
            <a:noFill/>
          </a:ln>
        </p:spPr>
      </p:pic>
      <p:cxnSp>
        <p:nvCxnSpPr>
          <p:cNvPr id="146" name="Google Shape;146;p21"/>
          <p:cNvCxnSpPr/>
          <p:nvPr/>
        </p:nvCxnSpPr>
        <p:spPr>
          <a:xfrm>
            <a:off x="2954450" y="3953225"/>
            <a:ext cx="2939100" cy="0"/>
          </a:xfrm>
          <a:prstGeom prst="straightConnector1">
            <a:avLst/>
          </a:prstGeom>
          <a:noFill/>
          <a:ln w="38100" cap="flat" cmpd="sng">
            <a:solidFill>
              <a:schemeClr val="dk2"/>
            </a:solidFill>
            <a:prstDash val="lgDash"/>
            <a:round/>
            <a:headEnd type="none" w="med" len="med"/>
            <a:tailEnd type="triangle" w="med" len="med"/>
          </a:ln>
        </p:spPr>
      </p:cxnSp>
      <p:sp>
        <p:nvSpPr>
          <p:cNvPr id="147" name="Google Shape;147;p21"/>
          <p:cNvSpPr txBox="1"/>
          <p:nvPr/>
        </p:nvSpPr>
        <p:spPr>
          <a:xfrm>
            <a:off x="505150" y="933775"/>
            <a:ext cx="4408800" cy="677100"/>
          </a:xfrm>
          <a:prstGeom prst="rect">
            <a:avLst/>
          </a:prstGeom>
          <a:noFill/>
          <a:ln>
            <a:noFill/>
          </a:ln>
        </p:spPr>
        <p:txBody>
          <a:bodyPr spcFirstLastPara="1" wrap="square" lIns="91425" tIns="91425" rIns="91425" bIns="91425" anchor="t" anchorCtr="0">
            <a:spAutoFit/>
          </a:bodyPr>
          <a:lstStyle/>
          <a:p>
            <a:pPr marL="457200" lvl="0" indent="-330200" algn="l" rtl="0">
              <a:spcBef>
                <a:spcPts val="0"/>
              </a:spcBef>
              <a:spcAft>
                <a:spcPts val="0"/>
              </a:spcAft>
              <a:buSzPts val="1600"/>
              <a:buChar char="●"/>
            </a:pPr>
            <a:r>
              <a:rPr lang="en" sz="1600" b="1"/>
              <a:t>Plot the line graph for gender unemployment rate using pyplot. </a:t>
            </a:r>
            <a:endParaRPr sz="1600" b="1"/>
          </a:p>
        </p:txBody>
      </p:sp>
      <p:sp>
        <p:nvSpPr>
          <p:cNvPr id="148" name="Google Shape;148;p21"/>
          <p:cNvSpPr txBox="1">
            <a:spLocks noGrp="1"/>
          </p:cNvSpPr>
          <p:nvPr>
            <p:ph type="title"/>
          </p:nvPr>
        </p:nvSpPr>
        <p:spPr>
          <a:xfrm>
            <a:off x="0" y="76200"/>
            <a:ext cx="9144000" cy="5727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1200"/>
              </a:spcAft>
              <a:buClr>
                <a:schemeClr val="dk1"/>
              </a:buClr>
              <a:buSzPts val="990"/>
              <a:buFont typeface="Arial"/>
              <a:buNone/>
            </a:pPr>
            <a:r>
              <a:rPr lang="en" sz="1800" b="1">
                <a:solidFill>
                  <a:srgbClr val="E69138"/>
                </a:solidFill>
              </a:rPr>
              <a:t>Section 2: The gendered impact of COVID on unemployment from 2018 - 2020</a:t>
            </a:r>
            <a:endParaRPr sz="1800" b="1">
              <a:solidFill>
                <a:srgbClr val="E69138"/>
              </a:solidFill>
            </a:endParaRPr>
          </a:p>
        </p:txBody>
      </p:sp>
      <p:pic>
        <p:nvPicPr>
          <p:cNvPr id="149" name="Google Shape;149;p21"/>
          <p:cNvPicPr preferRelativeResize="0"/>
          <p:nvPr/>
        </p:nvPicPr>
        <p:blipFill>
          <a:blip r:embed="rId4">
            <a:alphaModFix/>
          </a:blip>
          <a:stretch>
            <a:fillRect/>
          </a:stretch>
        </p:blipFill>
        <p:spPr>
          <a:xfrm>
            <a:off x="0" y="532275"/>
            <a:ext cx="9143999" cy="19034"/>
          </a:xfrm>
          <a:prstGeom prst="rect">
            <a:avLst/>
          </a:prstGeom>
          <a:noFill/>
          <a:ln>
            <a:noFill/>
          </a:ln>
        </p:spPr>
      </p:pic>
      <p:pic>
        <p:nvPicPr>
          <p:cNvPr id="150" name="Google Shape;150;p21"/>
          <p:cNvPicPr preferRelativeResize="0"/>
          <p:nvPr/>
        </p:nvPicPr>
        <p:blipFill>
          <a:blip r:embed="rId5">
            <a:alphaModFix/>
          </a:blip>
          <a:stretch>
            <a:fillRect/>
          </a:stretch>
        </p:blipFill>
        <p:spPr>
          <a:xfrm>
            <a:off x="6521199" y="801300"/>
            <a:ext cx="2402525" cy="2402525"/>
          </a:xfrm>
          <a:prstGeom prst="rect">
            <a:avLst/>
          </a:prstGeom>
          <a:noFill/>
          <a:ln>
            <a:noFill/>
          </a:ln>
        </p:spPr>
      </p:pic>
      <p:sp>
        <p:nvSpPr>
          <p:cNvPr id="151" name="Google Shape;151;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9</a:t>
            </a:fld>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1426</Words>
  <Application>Microsoft Office PowerPoint</Application>
  <PresentationFormat>On-screen Show (16:9)</PresentationFormat>
  <Paragraphs>167</Paragraphs>
  <Slides>29</Slides>
  <Notes>29</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29</vt:i4>
      </vt:variant>
    </vt:vector>
  </HeadingPairs>
  <TitlesOfParts>
    <vt:vector size="33" baseType="lpstr">
      <vt:lpstr>Arial</vt:lpstr>
      <vt:lpstr>Comic Sans MS</vt:lpstr>
      <vt:lpstr>Times New Roman</vt:lpstr>
      <vt:lpstr>Simple Light</vt:lpstr>
      <vt:lpstr> MONASH UNIVERSITY DATA ANALYTICS BOOT CAMP | MELBOURNE</vt:lpstr>
      <vt:lpstr>Motivation &amp; Summary Slide </vt:lpstr>
      <vt:lpstr>Motivation &amp; Summary Slide </vt:lpstr>
      <vt:lpstr>              Data Sources </vt:lpstr>
      <vt:lpstr>Data Cleanup &amp; Exploration </vt:lpstr>
      <vt:lpstr>Section 1: Overall analysis of unemployment in Australia (2010-2020)</vt:lpstr>
      <vt:lpstr>Section 1: Comparison per month of the unemployment rate in the last 3 years</vt:lpstr>
      <vt:lpstr>Section 2: The gendered impact of COVID on unemployment from 2018 - 2020</vt:lpstr>
      <vt:lpstr>Section 2: The gendered impact of COVID on unemployment from 2018 - 2020</vt:lpstr>
      <vt:lpstr>Unemployment rate per gender between 2018 - 2020</vt:lpstr>
      <vt:lpstr>Unemployment rate and persons per gender between 2018 - 2020</vt:lpstr>
      <vt:lpstr>PowerPoint Presentation</vt:lpstr>
      <vt:lpstr>PowerPoint Presentation</vt:lpstr>
      <vt:lpstr>Gender distribution of unemployed persons during 2020</vt:lpstr>
      <vt:lpstr>Gender distribution of unemployed persons during 2020</vt:lpstr>
      <vt:lpstr>Section 3: The impact of COVID19 on unemployment by states </vt:lpstr>
      <vt:lpstr>Section 3: Unemployment rate by states in 2020 on a map </vt:lpstr>
      <vt:lpstr>Section 3: Unemployment rate by states in 2020 </vt:lpstr>
      <vt:lpstr>Section 3: The impact of COVID19 on unemployment rate by states</vt:lpstr>
      <vt:lpstr> Section 4:   </vt:lpstr>
      <vt:lpstr> Section 4:   </vt:lpstr>
      <vt:lpstr> Section 4:   </vt:lpstr>
      <vt:lpstr> Section 4:   </vt:lpstr>
      <vt:lpstr> Section 4: Discussion </vt:lpstr>
      <vt:lpstr>PowerPoint Presentation</vt:lpstr>
      <vt:lpstr>CONCLUSIONS </vt:lpstr>
      <vt:lpstr>FUTURE DIRECTIONS </vt:lpstr>
      <vt:lpstr>Questions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MONASH UNIVERSITY DATA ANALYTICS BOOT CAMP | MELBOURNE PROJECT#1 - GROUP 8</dc:title>
  <dc:creator>Renzo Bejarano Varela</dc:creator>
  <cp:lastModifiedBy>Renzo Bejarano Varela</cp:lastModifiedBy>
  <cp:revision>4</cp:revision>
  <dcterms:modified xsi:type="dcterms:W3CDTF">2021-08-16T08:23:00Z</dcterms:modified>
</cp:coreProperties>
</file>